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46" r:id="rId2"/>
    <p:sldId id="402" r:id="rId3"/>
    <p:sldId id="372" r:id="rId4"/>
    <p:sldId id="373" r:id="rId5"/>
    <p:sldId id="374" r:id="rId6"/>
    <p:sldId id="412" r:id="rId7"/>
    <p:sldId id="375" r:id="rId8"/>
    <p:sldId id="366" r:id="rId9"/>
    <p:sldId id="376" r:id="rId10"/>
    <p:sldId id="434" r:id="rId11"/>
    <p:sldId id="443" r:id="rId12"/>
    <p:sldId id="432" r:id="rId13"/>
    <p:sldId id="418" r:id="rId14"/>
    <p:sldId id="420" r:id="rId15"/>
    <p:sldId id="442" r:id="rId16"/>
    <p:sldId id="421" r:id="rId17"/>
    <p:sldId id="422" r:id="rId18"/>
    <p:sldId id="423" r:id="rId19"/>
    <p:sldId id="414" r:id="rId20"/>
    <p:sldId id="437" r:id="rId21"/>
    <p:sldId id="427" r:id="rId22"/>
    <p:sldId id="429" r:id="rId23"/>
    <p:sldId id="428" r:id="rId24"/>
    <p:sldId id="438" r:id="rId25"/>
    <p:sldId id="430" r:id="rId26"/>
    <p:sldId id="401" r:id="rId27"/>
    <p:sldId id="440" r:id="rId28"/>
    <p:sldId id="441" r:id="rId29"/>
    <p:sldId id="405" r:id="rId30"/>
    <p:sldId id="367" r:id="rId31"/>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id Harp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mn-cs"/>
              </a:defRPr>
            </a:lvl1pPr>
          </a:lstStyle>
          <a:p>
            <a:pPr>
              <a:defRPr/>
            </a:pPr>
            <a:endParaRPr lang="en-GB"/>
          </a:p>
        </p:txBody>
      </p:sp>
      <p:sp>
        <p:nvSpPr>
          <p:cNvPr id="34819"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mn-cs"/>
              </a:defRPr>
            </a:lvl1pPr>
          </a:lstStyle>
          <a:p>
            <a:pPr>
              <a:defRPr/>
            </a:pPr>
            <a:endParaRPr lang="en-GB"/>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4822"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mn-cs"/>
              </a:defRPr>
            </a:lvl1pPr>
          </a:lstStyle>
          <a:p>
            <a:pPr>
              <a:defRPr/>
            </a:pPr>
            <a:endParaRPr lang="en-GB"/>
          </a:p>
        </p:txBody>
      </p:sp>
      <p:sp>
        <p:nvSpPr>
          <p:cNvPr id="34823"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8B3F280-AD51-4293-BB39-2803B94A160E}" type="slidenum">
              <a:rPr lang="en-GB"/>
              <a:pPr>
                <a:defRPr/>
              </a:pPr>
              <a:t>‹#›</a:t>
            </a:fld>
            <a:endParaRPr lang="en-GB"/>
          </a:p>
        </p:txBody>
      </p:sp>
    </p:spTree>
    <p:extLst>
      <p:ext uri="{BB962C8B-B14F-4D97-AF65-F5344CB8AC3E}">
        <p14:creationId xmlns:p14="http://schemas.microsoft.com/office/powerpoint/2010/main" val="42505943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C122622-8D3E-4346-9C4C-61B611EDF41B}"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4B1CDFB-55EE-4878-902D-C44261BD4C9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53CB297-80CE-473D-8894-70BF8C8FE2FA}"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5FDF07B-0ECB-42B5-8040-5E18AC1B91F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B6C2FA5B-778F-4137-B927-1EE3C157818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C9394531-62A9-4702-9993-C9DFC09A1E99}"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31B2927C-1028-47FF-9689-DC4B41AEEC5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8B2CCC3-95C7-4DEF-A0F8-8148D59795F2}"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192F40E-C096-497C-B3DE-AFA73C90255D}"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DD502E5-C11F-4C01-8E18-7D9146E794DC}"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841041F-48E9-43CD-B098-E9BF43188A01}"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A9F4DEA-8468-44C8-94B0-673CDC5EF452}"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80EC73E2-FBF2-4F83-BA17-9CA3C56901F8}" type="slidenum">
              <a:rPr lang="en-GB" altLang="en-US"/>
              <a:pPr/>
              <a:t>‹#›</a:t>
            </a:fld>
            <a:endParaRPr lang="en-GB" altLang="en-US"/>
          </a:p>
        </p:txBody>
      </p:sp>
    </p:spTree>
    <p:extLst>
      <p:ext uri="{BB962C8B-B14F-4D97-AF65-F5344CB8AC3E}">
        <p14:creationId xmlns:p14="http://schemas.microsoft.com/office/powerpoint/2010/main" val="2904050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35" name="Shape 35"/>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pPr>
            <a:r>
              <a:rPr sz="2000" b="1"/>
              <a:t>Title Text</a:t>
            </a:r>
          </a:p>
        </p:txBody>
      </p:sp>
      <p:sp>
        <p:nvSpPr>
          <p:cNvPr id="36" name="Shape 36"/>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422273187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GB"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E0C28DE-FCC6-405A-B706-9A120E404900}" type="slidenum">
              <a:rPr lang="en-GB"/>
              <a:pPr>
                <a:defRPr/>
              </a:pPr>
              <a:t>‹#›</a:t>
            </a:fld>
            <a:endParaRPr lang="en-GB"/>
          </a:p>
        </p:txBody>
      </p:sp>
    </p:spTree>
    <p:extLst>
      <p:ext uri="{BB962C8B-B14F-4D97-AF65-F5344CB8AC3E}">
        <p14:creationId xmlns:p14="http://schemas.microsoft.com/office/powerpoint/2010/main" val="2864175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mn-cs"/>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mn-cs"/>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2D709D5-8E98-49AA-8A7B-2055E74FD6E7}"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Microsoft_Excel_97-2003_Worksheet1.xls"/></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wmf"/><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bbc.co.uk/news/uk-23553897"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6"/>
          <p:cNvSpPr>
            <a:spLocks noGrp="1" noChangeArrowheads="1"/>
          </p:cNvSpPr>
          <p:nvPr>
            <p:ph type="ctrTitle"/>
          </p:nvPr>
        </p:nvSpPr>
        <p:spPr>
          <a:xfrm>
            <a:off x="683568" y="2204864"/>
            <a:ext cx="7772400" cy="1470025"/>
          </a:xfrm>
        </p:spPr>
        <p:txBody>
          <a:bodyPr/>
          <a:lstStyle/>
          <a:p>
            <a:pPr eaLnBrk="1" hangingPunct="1">
              <a:defRPr/>
            </a:pPr>
            <a:r>
              <a:rPr lang="en-GB" sz="3600" dirty="0"/>
              <a:t>From the individual to the social:  The promise (and problems) of a public health approach to </a:t>
            </a:r>
            <a:r>
              <a:rPr lang="en-GB" sz="3600" dirty="0" smtClean="0"/>
              <a:t>distress</a:t>
            </a:r>
            <a:endParaRPr lang="en-GB" sz="3600" dirty="0" smtClean="0">
              <a:cs typeface="+mj-cs"/>
            </a:endParaRPr>
          </a:p>
        </p:txBody>
      </p:sp>
      <p:sp>
        <p:nvSpPr>
          <p:cNvPr id="46087" name="Rectangle 7"/>
          <p:cNvSpPr>
            <a:spLocks noGrp="1" noChangeArrowheads="1"/>
          </p:cNvSpPr>
          <p:nvPr>
            <p:ph type="subTitle" idx="1"/>
          </p:nvPr>
        </p:nvSpPr>
        <p:spPr>
          <a:xfrm>
            <a:off x="1371600" y="4365104"/>
            <a:ext cx="6400800" cy="1752600"/>
          </a:xfrm>
        </p:spPr>
        <p:txBody>
          <a:bodyPr/>
          <a:lstStyle/>
          <a:p>
            <a:pPr eaLnBrk="1" hangingPunct="1">
              <a:defRPr/>
            </a:pPr>
            <a:r>
              <a:rPr lang="en-GB" dirty="0" smtClean="0">
                <a:cs typeface="+mn-cs"/>
              </a:rPr>
              <a:t>Dave Harper</a:t>
            </a:r>
          </a:p>
          <a:p>
            <a:pPr eaLnBrk="1" hangingPunct="1">
              <a:defRPr/>
            </a:pPr>
            <a:r>
              <a:rPr lang="en-GB" dirty="0" smtClean="0">
                <a:cs typeface="+mn-cs"/>
              </a:rPr>
              <a:t>University of East London</a:t>
            </a:r>
          </a:p>
        </p:txBody>
      </p:sp>
      <p:pic>
        <p:nvPicPr>
          <p:cNvPr id="1026" name="Picture 2" descr="University of East London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284707"/>
            <a:ext cx="1190625"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5489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237312"/>
            <a:ext cx="8856984" cy="576064"/>
          </a:xfrm>
        </p:spPr>
        <p:txBody>
          <a:bodyPr/>
          <a:lstStyle/>
          <a:p>
            <a:r>
              <a:rPr lang="en-GB" sz="1200" dirty="0"/>
              <a:t>Harper, D. (1993).  The personal and the political:  a rant against fragmentation.  </a:t>
            </a:r>
            <a:r>
              <a:rPr lang="en-GB" sz="1200" i="1" dirty="0"/>
              <a:t>Clinical Psychology Forum</a:t>
            </a:r>
            <a:r>
              <a:rPr lang="en-GB" sz="1200" dirty="0"/>
              <a:t>, </a:t>
            </a:r>
            <a:r>
              <a:rPr lang="en-GB" sz="1200" b="1" dirty="0"/>
              <a:t>62</a:t>
            </a:r>
            <a:r>
              <a:rPr lang="en-GB" sz="1200" dirty="0"/>
              <a:t>, 23. </a:t>
            </a:r>
            <a:endParaRPr lang="en-US" sz="1200" dirty="0"/>
          </a:p>
        </p:txBody>
      </p:sp>
      <p:sp>
        <p:nvSpPr>
          <p:cNvPr id="3" name="Content Placeholder 2"/>
          <p:cNvSpPr>
            <a:spLocks noGrp="1"/>
          </p:cNvSpPr>
          <p:nvPr>
            <p:ph idx="1"/>
          </p:nvPr>
        </p:nvSpPr>
        <p:spPr>
          <a:xfrm>
            <a:off x="251520" y="548680"/>
            <a:ext cx="6624736" cy="5616624"/>
          </a:xfrm>
        </p:spPr>
        <p:txBody>
          <a:bodyPr/>
          <a:lstStyle/>
          <a:p>
            <a:pPr marL="0" indent="0">
              <a:buNone/>
            </a:pPr>
            <a:endParaRPr lang="en-US" sz="2000" i="1" dirty="0"/>
          </a:p>
          <a:p>
            <a:r>
              <a:rPr lang="en-US" sz="2400" i="1" dirty="0" smtClean="0"/>
              <a:t>Fed </a:t>
            </a:r>
            <a:r>
              <a:rPr lang="en-US" sz="2400" i="1" dirty="0"/>
              <a:t>up with having been lied to by a syndicate of cheating, money-grabbing bastards known only as the Conservative party.  What sort of persons support these people?</a:t>
            </a:r>
          </a:p>
          <a:p>
            <a:endParaRPr lang="en-US" sz="2400" i="1" dirty="0"/>
          </a:p>
          <a:p>
            <a:r>
              <a:rPr lang="en-US" sz="2400" i="1" dirty="0"/>
              <a:t>You can’t do a hell of a lot without money.  And you need a job to get money but there are no jobs.  I call it the poverty trap and nobody with money gives a damn.</a:t>
            </a:r>
          </a:p>
          <a:p>
            <a:endParaRPr lang="en-US" sz="2400" i="1" dirty="0"/>
          </a:p>
          <a:p>
            <a:r>
              <a:rPr lang="en-US" sz="2400" dirty="0"/>
              <a:t>Plus </a:t>
            </a:r>
            <a:r>
              <a:rPr lang="en-US" sz="2400" dirty="0" err="1"/>
              <a:t>ça</a:t>
            </a:r>
            <a:r>
              <a:rPr lang="en-US" sz="2400" dirty="0"/>
              <a:t> change?</a:t>
            </a:r>
          </a:p>
          <a:p>
            <a:pPr marL="0" indent="0">
              <a:buNone/>
            </a:pPr>
            <a:endParaRPr lang="en-US" sz="2400" dirty="0" smtClean="0"/>
          </a:p>
        </p:txBody>
      </p:sp>
      <p:pic>
        <p:nvPicPr>
          <p:cNvPr id="4" name="Picture 3"/>
          <p:cNvPicPr>
            <a:picLocks noChangeAspect="1"/>
          </p:cNvPicPr>
          <p:nvPr/>
        </p:nvPicPr>
        <p:blipFill>
          <a:blip r:embed="rId2"/>
          <a:stretch>
            <a:fillRect/>
          </a:stretch>
        </p:blipFill>
        <p:spPr>
          <a:xfrm>
            <a:off x="7142830" y="836712"/>
            <a:ext cx="1596009" cy="2520280"/>
          </a:xfrm>
          <a:prstGeom prst="rect">
            <a:avLst/>
          </a:prstGeom>
        </p:spPr>
      </p:pic>
      <p:pic>
        <p:nvPicPr>
          <p:cNvPr id="5" name="Picture 4"/>
          <p:cNvPicPr>
            <a:picLocks noChangeAspect="1"/>
          </p:cNvPicPr>
          <p:nvPr/>
        </p:nvPicPr>
        <p:blipFill>
          <a:blip r:embed="rId3"/>
          <a:stretch>
            <a:fillRect/>
          </a:stretch>
        </p:blipFill>
        <p:spPr>
          <a:xfrm>
            <a:off x="7164288" y="3789040"/>
            <a:ext cx="1535477" cy="2448272"/>
          </a:xfrm>
          <a:prstGeom prst="rect">
            <a:avLst/>
          </a:prstGeom>
        </p:spPr>
      </p:pic>
    </p:spTree>
    <p:extLst>
      <p:ext uri="{BB962C8B-B14F-4D97-AF65-F5344CB8AC3E}">
        <p14:creationId xmlns:p14="http://schemas.microsoft.com/office/powerpoint/2010/main" val="1557083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inexorable rise of individualised ‘technical’ interventions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25912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5"/>
          <p:cNvSpPr>
            <a:spLocks noGrp="1"/>
          </p:cNvSpPr>
          <p:nvPr>
            <p:ph type="title"/>
          </p:nvPr>
        </p:nvSpPr>
        <p:spPr/>
        <p:txBody>
          <a:bodyPr/>
          <a:lstStyle/>
          <a:p>
            <a:pPr eaLnBrk="1" hangingPunct="1">
              <a:defRPr/>
            </a:pPr>
            <a:r>
              <a:rPr lang="en-GB" sz="3200" dirty="0">
                <a:cs typeface="Arial" charset="0"/>
              </a:rPr>
              <a:t>I</a:t>
            </a:r>
            <a:r>
              <a:rPr lang="en-GB" sz="3200" dirty="0" smtClean="0">
                <a:cs typeface="Arial" charset="0"/>
              </a:rPr>
              <a:t>ncreasing expenditure on medication</a:t>
            </a:r>
            <a:br>
              <a:rPr lang="en-GB" sz="3200" dirty="0" smtClean="0">
                <a:cs typeface="Arial" charset="0"/>
              </a:rPr>
            </a:br>
            <a:r>
              <a:rPr lang="en-GB" sz="2000" dirty="0" smtClean="0">
                <a:cs typeface="Arial" charset="0"/>
              </a:rPr>
              <a:t>(from Social Exclusion Unit, 2004)</a:t>
            </a:r>
            <a:endParaRPr lang="en-US" sz="2000" dirty="0" smtClean="0">
              <a:cs typeface="Arial" charset="0"/>
            </a:endParaRPr>
          </a:p>
        </p:txBody>
      </p:sp>
      <p:sp>
        <p:nvSpPr>
          <p:cNvPr id="4" name="Content Placeholder 3"/>
          <p:cNvSpPr>
            <a:spLocks noGrp="1"/>
          </p:cNvSpPr>
          <p:nvPr>
            <p:ph sz="half" idx="1"/>
          </p:nvPr>
        </p:nvSpPr>
        <p:spPr/>
        <p:txBody>
          <a:bodyPr/>
          <a:lstStyle/>
          <a:p>
            <a:endParaRPr lang="en-US"/>
          </a:p>
        </p:txBody>
      </p:sp>
      <p:sp>
        <p:nvSpPr>
          <p:cNvPr id="5" name="Text Placeholder 4"/>
          <p:cNvSpPr>
            <a:spLocks noGrp="1"/>
          </p:cNvSpPr>
          <p:nvPr>
            <p:ph type="body" sz="half" idx="2"/>
          </p:nvPr>
        </p:nvSpPr>
        <p:spPr>
          <a:xfrm>
            <a:off x="467544" y="5949280"/>
            <a:ext cx="8229600" cy="747415"/>
          </a:xfrm>
        </p:spPr>
        <p:txBody>
          <a:bodyPr/>
          <a:lstStyle/>
          <a:p>
            <a:pPr marL="0" indent="0">
              <a:buNone/>
            </a:pPr>
            <a:r>
              <a:rPr lang="en-US" sz="2000" dirty="0" smtClean="0"/>
              <a:t>For info:  UK population increased by </a:t>
            </a:r>
            <a:r>
              <a:rPr lang="en-US" sz="2000" dirty="0" err="1" smtClean="0"/>
              <a:t>approx</a:t>
            </a:r>
            <a:r>
              <a:rPr lang="en-US" sz="2000" dirty="0" smtClean="0"/>
              <a:t> 3% between 1991-2001</a:t>
            </a:r>
            <a:endParaRPr lang="en-US" sz="2000" dirty="0"/>
          </a:p>
        </p:txBody>
      </p:sp>
      <p:pic>
        <p:nvPicPr>
          <p:cNvPr id="2560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7632848" cy="416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921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556792"/>
            <a:ext cx="4824536" cy="434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5536" y="188640"/>
            <a:ext cx="8352928" cy="1362075"/>
          </a:xfrm>
        </p:spPr>
        <p:txBody>
          <a:bodyPr/>
          <a:lstStyle/>
          <a:p>
            <a:pPr algn="ctr"/>
            <a:r>
              <a:rPr lang="en-US" sz="3200" b="0" cap="none" dirty="0"/>
              <a:t>P</a:t>
            </a:r>
            <a:r>
              <a:rPr lang="en-US" sz="3200" b="0" cap="none" dirty="0" smtClean="0"/>
              <a:t>rescription rates continue to rise in </a:t>
            </a:r>
            <a:r>
              <a:rPr lang="en-US" sz="3200" b="0" dirty="0" smtClean="0"/>
              <a:t>2000</a:t>
            </a:r>
            <a:r>
              <a:rPr lang="en-US" sz="2800" b="0" dirty="0" smtClean="0"/>
              <a:t>s</a:t>
            </a:r>
            <a:r>
              <a:rPr lang="en-US" sz="3200" b="0" dirty="0" smtClean="0"/>
              <a:t> </a:t>
            </a:r>
            <a:r>
              <a:rPr lang="en-US" sz="2000" b="0" dirty="0" smtClean="0"/>
              <a:t>(</a:t>
            </a:r>
            <a:r>
              <a:rPr lang="en-US" sz="2000" b="0" cap="none" dirty="0" err="1" smtClean="0"/>
              <a:t>Ilyas</a:t>
            </a:r>
            <a:r>
              <a:rPr lang="en-US" sz="2000" b="0" cap="none" dirty="0" smtClean="0"/>
              <a:t> &amp; Moncrieff</a:t>
            </a:r>
            <a:r>
              <a:rPr lang="en-US" sz="2000" b="0" dirty="0" smtClean="0"/>
              <a:t>, 2012)</a:t>
            </a:r>
            <a:endParaRPr lang="en-US" sz="2000" b="0" dirty="0"/>
          </a:p>
        </p:txBody>
      </p:sp>
      <p:sp>
        <p:nvSpPr>
          <p:cNvPr id="3" name="Text Placeholder 2"/>
          <p:cNvSpPr>
            <a:spLocks noGrp="1"/>
          </p:cNvSpPr>
          <p:nvPr>
            <p:ph type="body" idx="1"/>
          </p:nvPr>
        </p:nvSpPr>
        <p:spPr>
          <a:xfrm>
            <a:off x="899592" y="5949280"/>
            <a:ext cx="7772400" cy="708099"/>
          </a:xfrm>
        </p:spPr>
        <p:txBody>
          <a:bodyPr/>
          <a:lstStyle/>
          <a:p>
            <a:r>
              <a:rPr lang="en-US" dirty="0" smtClean="0"/>
              <a:t>For info:  UK population increased by 5.6% between 2001-2011</a:t>
            </a:r>
            <a:endParaRPr lang="en-US" dirty="0"/>
          </a:p>
        </p:txBody>
      </p:sp>
    </p:spTree>
    <p:extLst>
      <p:ext uri="{BB962C8B-B14F-4D97-AF65-F5344CB8AC3E}">
        <p14:creationId xmlns:p14="http://schemas.microsoft.com/office/powerpoint/2010/main" val="3734126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Increasing numbers of mental health professionals</a:t>
            </a:r>
            <a:endParaRPr lang="en-US" dirty="0"/>
          </a:p>
        </p:txBody>
      </p:sp>
      <p:pic>
        <p:nvPicPr>
          <p:cNvPr id="3" name="Picture 2"/>
          <p:cNvPicPr>
            <a:picLocks noChangeAspect="1"/>
          </p:cNvPicPr>
          <p:nvPr/>
        </p:nvPicPr>
        <p:blipFill>
          <a:blip r:embed="rId2"/>
          <a:stretch>
            <a:fillRect/>
          </a:stretch>
        </p:blipFill>
        <p:spPr>
          <a:xfrm>
            <a:off x="1475656" y="1988840"/>
            <a:ext cx="6363816" cy="3968242"/>
          </a:xfrm>
          <a:prstGeom prst="rect">
            <a:avLst/>
          </a:prstGeom>
        </p:spPr>
      </p:pic>
    </p:spTree>
    <p:extLst>
      <p:ext uri="{BB962C8B-B14F-4D97-AF65-F5344CB8AC3E}">
        <p14:creationId xmlns:p14="http://schemas.microsoft.com/office/powerpoint/2010/main" val="2203117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4"/>
          <p:cNvSpPr>
            <a:spLocks noGrp="1"/>
          </p:cNvSpPr>
          <p:nvPr>
            <p:ph type="title"/>
          </p:nvPr>
        </p:nvSpPr>
        <p:spPr>
          <a:xfrm>
            <a:off x="251520" y="274638"/>
            <a:ext cx="8712968" cy="1143000"/>
          </a:xfrm>
        </p:spPr>
        <p:txBody>
          <a:bodyPr/>
          <a:lstStyle/>
          <a:p>
            <a:pPr eaLnBrk="1" hangingPunct="1"/>
            <a:r>
              <a:rPr lang="en-GB" altLang="en-US" sz="3200" dirty="0" smtClean="0">
                <a:cs typeface="Arial" panose="020B0604020202020204" pitchFamily="34" charset="0"/>
              </a:rPr>
              <a:t>Increasing numbers of clinical psychologists</a:t>
            </a:r>
            <a:endParaRPr lang="en-US" altLang="en-US" sz="3200" dirty="0" smtClean="0">
              <a:cs typeface="Arial" panose="020B0604020202020204" pitchFamily="34" charset="0"/>
            </a:endParaRPr>
          </a:p>
        </p:txBody>
      </p:sp>
      <p:graphicFrame>
        <p:nvGraphicFramePr>
          <p:cNvPr id="18434" name="Chart 5"/>
          <p:cNvGraphicFramePr>
            <a:graphicFrameLocks/>
          </p:cNvGraphicFramePr>
          <p:nvPr>
            <p:extLst>
              <p:ext uri="{D42A27DB-BD31-4B8C-83A1-F6EECF244321}">
                <p14:modId xmlns:p14="http://schemas.microsoft.com/office/powerpoint/2010/main" val="3795668245"/>
              </p:ext>
            </p:extLst>
          </p:nvPr>
        </p:nvGraphicFramePr>
        <p:xfrm>
          <a:off x="683568" y="1844824"/>
          <a:ext cx="7920880" cy="4591298"/>
        </p:xfrm>
        <a:graphic>
          <a:graphicData uri="http://schemas.openxmlformats.org/presentationml/2006/ole">
            <mc:AlternateContent xmlns:mc="http://schemas.openxmlformats.org/markup-compatibility/2006">
              <mc:Choice xmlns:v="urn:schemas-microsoft-com:vml" Requires="v">
                <p:oleObj spid="_x0000_s2154" name="Chart" r:id="rId4" imgW="6479512" imgH="4157128" progId="Excel.Chart.8">
                  <p:embed/>
                </p:oleObj>
              </mc:Choice>
              <mc:Fallback>
                <p:oleObj name="Chart" r:id="rId4" imgW="6479512" imgH="4157128"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1844824"/>
                        <a:ext cx="7920880" cy="4591298"/>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850740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Limitations of individual interventions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54144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endParaRPr lang="en-GB" dirty="0" smtClean="0">
              <a:cs typeface="+mj-cs"/>
            </a:endParaRPr>
          </a:p>
        </p:txBody>
      </p:sp>
      <p:sp>
        <p:nvSpPr>
          <p:cNvPr id="17411" name="Rectangle 3"/>
          <p:cNvSpPr>
            <a:spLocks noGrp="1" noChangeArrowheads="1"/>
          </p:cNvSpPr>
          <p:nvPr>
            <p:ph type="body" idx="1"/>
          </p:nvPr>
        </p:nvSpPr>
        <p:spPr>
          <a:xfrm>
            <a:off x="467544" y="332656"/>
            <a:ext cx="8229600" cy="5976516"/>
          </a:xfrm>
        </p:spPr>
        <p:txBody>
          <a:bodyPr/>
          <a:lstStyle/>
          <a:p>
            <a:pPr eaLnBrk="1" hangingPunct="1">
              <a:lnSpc>
                <a:spcPct val="80000"/>
              </a:lnSpc>
            </a:pPr>
            <a:endParaRPr lang="en-GB" sz="2400" dirty="0" smtClean="0"/>
          </a:p>
          <a:p>
            <a:pPr eaLnBrk="1" hangingPunct="1">
              <a:lnSpc>
                <a:spcPct val="80000"/>
              </a:lnSpc>
            </a:pPr>
            <a:endParaRPr lang="en-GB" sz="2400" dirty="0"/>
          </a:p>
          <a:p>
            <a:pPr eaLnBrk="1" hangingPunct="1">
              <a:lnSpc>
                <a:spcPct val="80000"/>
              </a:lnSpc>
            </a:pPr>
            <a:r>
              <a:rPr lang="en-GB" sz="2400" dirty="0" smtClean="0"/>
              <a:t>History of critique by US social and community psychologists like Seymour </a:t>
            </a:r>
            <a:r>
              <a:rPr lang="en-GB" sz="2400" dirty="0" err="1" smtClean="0"/>
              <a:t>Sarason</a:t>
            </a:r>
            <a:r>
              <a:rPr lang="en-GB" sz="2400" dirty="0" smtClean="0"/>
              <a:t> and George Albee and critical and community psychologists in the UK</a:t>
            </a:r>
          </a:p>
          <a:p>
            <a:pPr eaLnBrk="1" hangingPunct="1">
              <a:lnSpc>
                <a:spcPct val="80000"/>
              </a:lnSpc>
            </a:pPr>
            <a:endParaRPr lang="en-GB" sz="2400" dirty="0" smtClean="0"/>
          </a:p>
          <a:p>
            <a:pPr lvl="1" eaLnBrk="1" hangingPunct="1">
              <a:lnSpc>
                <a:spcPct val="80000"/>
              </a:lnSpc>
            </a:pPr>
            <a:r>
              <a:rPr lang="en-GB" sz="2400" i="1" dirty="0" smtClean="0"/>
              <a:t>The effectiveness of psychotherapy for most of those who receive it is no longer in doubt but neither is the fact that psychotherapy can only reach a small portion of society</a:t>
            </a:r>
            <a:r>
              <a:rPr lang="en-GB" sz="2400" dirty="0" smtClean="0"/>
              <a:t>.  (Humphreys, 1996, p.193)</a:t>
            </a:r>
          </a:p>
          <a:p>
            <a:pPr lvl="1" eaLnBrk="1" hangingPunct="1">
              <a:lnSpc>
                <a:spcPct val="80000"/>
              </a:lnSpc>
              <a:buFontTx/>
              <a:buNone/>
            </a:pPr>
            <a:endParaRPr lang="en-GB" sz="2400" i="1" dirty="0" smtClean="0"/>
          </a:p>
          <a:p>
            <a:pPr lvl="1" eaLnBrk="1" hangingPunct="1">
              <a:lnSpc>
                <a:spcPct val="80000"/>
              </a:lnSpc>
            </a:pPr>
            <a:r>
              <a:rPr lang="en-GB" sz="2400" i="1" dirty="0" smtClean="0"/>
              <a:t>Psychotherapy lured the field into an overemphasis on individual psychology and individual-level treatment as the best approach to society</a:t>
            </a:r>
            <a:r>
              <a:rPr lang="ja-JP" altLang="en-GB" sz="2400" i="1" dirty="0" smtClean="0"/>
              <a:t>’</a:t>
            </a:r>
            <a:r>
              <a:rPr lang="en-GB" altLang="ja-JP" sz="2400" i="1" dirty="0" smtClean="0"/>
              <a:t>s ills and an under-emphasis on preventive interventions and socio-community-level conceptualizations of human behaviour.  </a:t>
            </a:r>
            <a:r>
              <a:rPr lang="en-GB" altLang="ja-JP" sz="2400" dirty="0" smtClean="0"/>
              <a:t>(Humphreys, 1996, p.193)</a:t>
            </a:r>
          </a:p>
          <a:p>
            <a:pPr lvl="1" eaLnBrk="1" hangingPunct="1">
              <a:lnSpc>
                <a:spcPct val="80000"/>
              </a:lnSpc>
            </a:pPr>
            <a:endParaRPr lang="en-GB" sz="1600" i="1" dirty="0" smtClean="0"/>
          </a:p>
          <a:p>
            <a:pPr eaLnBrk="1" hangingPunct="1">
              <a:lnSpc>
                <a:spcPct val="80000"/>
              </a:lnSpc>
              <a:buFontTx/>
              <a:buNone/>
            </a:pPr>
            <a:r>
              <a:rPr lang="en-GB" sz="2400" i="1" dirty="0" smtClean="0"/>
              <a:t>	</a:t>
            </a:r>
            <a:endParaRPr lang="en-GB" sz="2400" dirty="0" smtClean="0"/>
          </a:p>
          <a:p>
            <a:pPr eaLnBrk="1" hangingPunct="1">
              <a:lnSpc>
                <a:spcPct val="80000"/>
              </a:lnSpc>
            </a:pPr>
            <a:endParaRPr lang="en-GB" sz="2400" dirty="0" smtClean="0"/>
          </a:p>
        </p:txBody>
      </p:sp>
    </p:spTree>
    <p:extLst>
      <p:ext uri="{BB962C8B-B14F-4D97-AF65-F5344CB8AC3E}">
        <p14:creationId xmlns:p14="http://schemas.microsoft.com/office/powerpoint/2010/main" val="2467993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51520" y="31346"/>
            <a:ext cx="8712968" cy="1143000"/>
          </a:xfrm>
        </p:spPr>
        <p:txBody>
          <a:bodyPr/>
          <a:lstStyle/>
          <a:p>
            <a:pPr eaLnBrk="1" hangingPunct="1">
              <a:defRPr/>
            </a:pPr>
            <a:r>
              <a:rPr lang="en-GB" sz="3600" dirty="0" smtClean="0">
                <a:cs typeface="+mj-cs"/>
              </a:rPr>
              <a:t>Legitimising a social approach to distress </a:t>
            </a:r>
          </a:p>
        </p:txBody>
      </p:sp>
      <p:pic>
        <p:nvPicPr>
          <p:cNvPr id="41988" name="Picture 6"/>
          <p:cNvPicPr>
            <a:picLocks noGrp="1" noChangeAspect="1" noChangeArrowheads="1"/>
          </p:cNvPicPr>
          <p:nvPr>
            <p:ph sz="quarter" idx="4294967295"/>
          </p:nvPr>
        </p:nvPicPr>
        <p:blipFill>
          <a:blip r:embed="rId2" cstate="email">
            <a:extLst>
              <a:ext uri="{28A0092B-C50C-407E-A947-70E740481C1C}">
                <a14:useLocalDpi xmlns:a14="http://schemas.microsoft.com/office/drawing/2010/main" val="0"/>
              </a:ext>
            </a:extLst>
          </a:blip>
          <a:srcRect/>
          <a:stretch>
            <a:fillRect/>
          </a:stretch>
        </p:blipFill>
        <p:spPr>
          <a:xfrm>
            <a:off x="467543" y="2564904"/>
            <a:ext cx="2564877" cy="3600400"/>
          </a:xfrm>
        </p:spPr>
      </p:pic>
      <p:pic>
        <p:nvPicPr>
          <p:cNvPr id="41989" name="Picture 8"/>
          <p:cNvPicPr>
            <a:picLocks noGrp="1" noChangeAspect="1" noChangeArrowheads="1"/>
          </p:cNvPicPr>
          <p:nvPr>
            <p:ph sz="quarter" idx="4294967295"/>
          </p:nvPr>
        </p:nvPicPr>
        <p:blipFill>
          <a:blip r:embed="rId3" cstate="email">
            <a:extLst>
              <a:ext uri="{28A0092B-C50C-407E-A947-70E740481C1C}">
                <a14:useLocalDpi xmlns:a14="http://schemas.microsoft.com/office/drawing/2010/main" val="0"/>
              </a:ext>
            </a:extLst>
          </a:blip>
          <a:srcRect/>
          <a:stretch>
            <a:fillRect/>
          </a:stretch>
        </p:blipFill>
        <p:spPr>
          <a:xfrm>
            <a:off x="6042026" y="2636912"/>
            <a:ext cx="2664920" cy="3744416"/>
          </a:xfr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75856" y="1484784"/>
            <a:ext cx="2592942" cy="3600400"/>
          </a:xfrm>
          <a:prstGeom prst="rect">
            <a:avLst/>
          </a:prstGeom>
          <a:noFill/>
          <a:ln w="9525">
            <a:noFill/>
            <a:miter lim="800000"/>
            <a:headEnd/>
            <a:tailEnd/>
          </a:ln>
        </p:spPr>
      </p:pic>
    </p:spTree>
    <p:extLst>
      <p:ext uri="{BB962C8B-B14F-4D97-AF65-F5344CB8AC3E}">
        <p14:creationId xmlns:p14="http://schemas.microsoft.com/office/powerpoint/2010/main" val="11989684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can we learn from public health?</a:t>
            </a:r>
            <a:endParaRPr lang="en-US" sz="3600" dirty="0"/>
          </a:p>
        </p:txBody>
      </p:sp>
      <p:sp>
        <p:nvSpPr>
          <p:cNvPr id="3" name="Content Placeholder 2"/>
          <p:cNvSpPr>
            <a:spLocks noGrp="1"/>
          </p:cNvSpPr>
          <p:nvPr>
            <p:ph idx="1"/>
          </p:nvPr>
        </p:nvSpPr>
        <p:spPr/>
        <p:txBody>
          <a:bodyPr/>
          <a:lstStyle/>
          <a:p>
            <a:r>
              <a:rPr lang="en-US" sz="2400" dirty="0"/>
              <a:t>John Snow and the 1854 Broad Street </a:t>
            </a:r>
            <a:br>
              <a:rPr lang="en-US" sz="2400" dirty="0"/>
            </a:br>
            <a:r>
              <a:rPr lang="en-US" sz="2400" dirty="0"/>
              <a:t>cholera </a:t>
            </a:r>
            <a:r>
              <a:rPr lang="en-US" sz="2400" dirty="0" smtClean="0"/>
              <a:t>outbreak</a:t>
            </a:r>
          </a:p>
          <a:p>
            <a:endParaRPr lang="en-US" sz="2400" dirty="0" smtClean="0"/>
          </a:p>
          <a:p>
            <a:r>
              <a:rPr lang="en-GB" sz="2400" dirty="0" smtClean="0"/>
              <a:t>Liverpool </a:t>
            </a:r>
            <a:r>
              <a:rPr lang="en-GB" sz="2400" dirty="0"/>
              <a:t>Sanitary Act of 1846 prohibited the inhabiting of cellars and the building of houses without drains.  </a:t>
            </a:r>
            <a:endParaRPr lang="en-GB" sz="2400" dirty="0" smtClean="0"/>
          </a:p>
          <a:p>
            <a:endParaRPr lang="en-GB" sz="2400" dirty="0" smtClean="0"/>
          </a:p>
          <a:p>
            <a:r>
              <a:rPr lang="en-GB" sz="2400" dirty="0"/>
              <a:t>Dr William Henry </a:t>
            </a:r>
            <a:r>
              <a:rPr lang="en-GB" sz="2400" dirty="0" smtClean="0"/>
              <a:t>Duncan was </a:t>
            </a:r>
            <a:r>
              <a:rPr lang="en-GB" sz="2400" dirty="0"/>
              <a:t>the country</a:t>
            </a:r>
            <a:r>
              <a:rPr lang="ja-JP" altLang="en-GB" sz="2400" dirty="0"/>
              <a:t>’</a:t>
            </a:r>
            <a:r>
              <a:rPr lang="en-GB" sz="2400" dirty="0"/>
              <a:t>s first Medical Officer of </a:t>
            </a:r>
            <a:r>
              <a:rPr lang="en-GB" sz="2400" dirty="0" smtClean="0"/>
              <a:t>Health.</a:t>
            </a:r>
          </a:p>
          <a:p>
            <a:endParaRPr lang="en-GB" sz="2400" dirty="0" smtClean="0"/>
          </a:p>
          <a:p>
            <a:r>
              <a:rPr lang="en-GB" sz="2400" dirty="0" smtClean="0"/>
              <a:t>He </a:t>
            </a:r>
            <a:r>
              <a:rPr lang="en-GB" sz="2400" dirty="0"/>
              <a:t>worked closely with engineers and public officials and 180 miles of sewers and drains were built in ten years</a:t>
            </a:r>
          </a:p>
          <a:p>
            <a:endParaRPr lang="en-US" dirty="0"/>
          </a:p>
        </p:txBody>
      </p:sp>
    </p:spTree>
    <p:extLst>
      <p:ext uri="{BB962C8B-B14F-4D97-AF65-F5344CB8AC3E}">
        <p14:creationId xmlns:p14="http://schemas.microsoft.com/office/powerpoint/2010/main" val="3938727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13338" y="1628800"/>
            <a:ext cx="4213199" cy="454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itle 2"/>
          <p:cNvSpPr>
            <a:spLocks noGrp="1"/>
          </p:cNvSpPr>
          <p:nvPr>
            <p:ph type="title"/>
          </p:nvPr>
        </p:nvSpPr>
        <p:spPr>
          <a:xfrm>
            <a:off x="4283968" y="6165304"/>
            <a:ext cx="4413945" cy="576064"/>
          </a:xfrm>
        </p:spPr>
        <p:txBody>
          <a:bodyPr/>
          <a:lstStyle/>
          <a:p>
            <a:r>
              <a:rPr lang="en-US" sz="1800" dirty="0">
                <a:latin typeface="Arial" charset="0"/>
                <a:ea typeface="MS PGothic" charset="0"/>
                <a:hlinkClick r:id="rId3"/>
              </a:rPr>
              <a:t>http://www.bbc.co.uk/news/uk-</a:t>
            </a:r>
            <a:r>
              <a:rPr lang="en-US" sz="1800" dirty="0" smtClean="0">
                <a:latin typeface="Arial" charset="0"/>
                <a:ea typeface="MS PGothic" charset="0"/>
                <a:hlinkClick r:id="rId3"/>
              </a:rPr>
              <a:t>23553897</a:t>
            </a:r>
            <a:r>
              <a:rPr lang="en-US" sz="1800" dirty="0" smtClean="0">
                <a:latin typeface="Arial" charset="0"/>
                <a:ea typeface="MS PGothic" charset="0"/>
              </a:rPr>
              <a:t> </a:t>
            </a:r>
            <a:endParaRPr lang="en-US" sz="1800" dirty="0">
              <a:latin typeface="Arial" charset="0"/>
              <a:ea typeface="MS PGothic" charset="0"/>
            </a:endParaRPr>
          </a:p>
        </p:txBody>
      </p:sp>
      <p:sp>
        <p:nvSpPr>
          <p:cNvPr id="22531" name="Content Placeholder 3"/>
          <p:cNvSpPr>
            <a:spLocks noGrp="1"/>
          </p:cNvSpPr>
          <p:nvPr>
            <p:ph idx="1"/>
          </p:nvPr>
        </p:nvSpPr>
        <p:spPr>
          <a:xfrm>
            <a:off x="467544" y="404664"/>
            <a:ext cx="8136904" cy="6048672"/>
          </a:xfrm>
        </p:spPr>
        <p:txBody>
          <a:bodyPr/>
          <a:lstStyle/>
          <a:p>
            <a:pPr marL="0" indent="0" algn="ctr">
              <a:buNone/>
            </a:pPr>
            <a:r>
              <a:rPr lang="en-US" dirty="0" smtClean="0">
                <a:latin typeface="Arial" charset="0"/>
                <a:ea typeface="MS PGothic" charset="0"/>
              </a:rPr>
              <a:t>The social patterning of distress</a:t>
            </a:r>
            <a:endParaRPr lang="en-US" sz="2000" dirty="0">
              <a:latin typeface="Arial" charset="0"/>
              <a:ea typeface="MS PGothic" charset="0"/>
            </a:endParaRPr>
          </a:p>
          <a:p>
            <a:pPr marL="0" indent="0">
              <a:buNone/>
            </a:pPr>
            <a:endParaRPr lang="en-US" sz="2000" dirty="0" smtClean="0">
              <a:latin typeface="Arial" charset="0"/>
              <a:ea typeface="MS PGothic" charset="0"/>
            </a:endParaRPr>
          </a:p>
          <a:p>
            <a:pPr marL="0" indent="0">
              <a:buNone/>
            </a:pPr>
            <a:endParaRPr lang="en-US" sz="2000" dirty="0" smtClean="0">
              <a:latin typeface="Arial" charset="0"/>
              <a:ea typeface="MS PGothic" charset="0"/>
            </a:endParaRPr>
          </a:p>
          <a:p>
            <a:pPr marL="0" indent="0">
              <a:buNone/>
            </a:pPr>
            <a:endParaRPr lang="en-US" sz="2000" dirty="0">
              <a:latin typeface="Arial" charset="0"/>
              <a:ea typeface="MS PGothic" charset="0"/>
            </a:endParaRPr>
          </a:p>
          <a:p>
            <a:pPr marL="0" indent="0">
              <a:buNone/>
            </a:pPr>
            <a:r>
              <a:rPr lang="en-US" sz="2000" dirty="0" smtClean="0">
                <a:latin typeface="Arial" charset="0"/>
                <a:ea typeface="MS PGothic" charset="0"/>
              </a:rPr>
              <a:t>British Attitudes Survey:</a:t>
            </a:r>
          </a:p>
          <a:p>
            <a:pPr marL="0" lvl="1" indent="0">
              <a:buNone/>
            </a:pPr>
            <a:endParaRPr lang="en-US" sz="2000" dirty="0" smtClean="0">
              <a:latin typeface="Arial" charset="0"/>
              <a:ea typeface="MS PGothic" charset="0"/>
              <a:cs typeface="MS PGothic" charset="0"/>
            </a:endParaRPr>
          </a:p>
          <a:p>
            <a:pPr marL="0" lvl="1" indent="0">
              <a:buNone/>
            </a:pPr>
            <a:r>
              <a:rPr lang="en-US" sz="2000" dirty="0" smtClean="0">
                <a:latin typeface="Arial" charset="0"/>
                <a:ea typeface="MS PGothic" charset="0"/>
                <a:cs typeface="MS PGothic" charset="0"/>
              </a:rPr>
              <a:t>31% of the poorest quarter of </a:t>
            </a:r>
          </a:p>
          <a:p>
            <a:pPr marL="0" lvl="1" indent="0">
              <a:buNone/>
            </a:pPr>
            <a:r>
              <a:rPr lang="en-US" sz="2000" dirty="0" smtClean="0">
                <a:latin typeface="Arial" charset="0"/>
                <a:ea typeface="MS PGothic" charset="0"/>
                <a:cs typeface="MS PGothic" charset="0"/>
              </a:rPr>
              <a:t>the population (household </a:t>
            </a:r>
          </a:p>
          <a:p>
            <a:pPr marL="0" lvl="1" indent="0">
              <a:buNone/>
            </a:pPr>
            <a:r>
              <a:rPr lang="en-US" sz="2000" dirty="0" smtClean="0">
                <a:latin typeface="Arial" charset="0"/>
                <a:ea typeface="MS PGothic" charset="0"/>
                <a:cs typeface="MS PGothic" charset="0"/>
              </a:rPr>
              <a:t>income less than £12,000) had </a:t>
            </a:r>
          </a:p>
          <a:p>
            <a:pPr marL="0" lvl="1" indent="0">
              <a:buNone/>
            </a:pPr>
            <a:r>
              <a:rPr lang="en-US" sz="2000" dirty="0" smtClean="0">
                <a:latin typeface="Arial" charset="0"/>
                <a:ea typeface="MS PGothic" charset="0"/>
                <a:cs typeface="MS PGothic" charset="0"/>
              </a:rPr>
              <a:t>used medication, compared with</a:t>
            </a:r>
          </a:p>
          <a:p>
            <a:pPr marL="0" lvl="1" indent="0">
              <a:buNone/>
            </a:pPr>
            <a:r>
              <a:rPr lang="en-US" sz="2000" dirty="0" smtClean="0">
                <a:latin typeface="Arial" charset="0"/>
                <a:ea typeface="MS PGothic" charset="0"/>
                <a:cs typeface="MS PGothic" charset="0"/>
              </a:rPr>
              <a:t>only 17% of the richest quarter </a:t>
            </a:r>
          </a:p>
          <a:p>
            <a:pPr marL="0" lvl="1" indent="0">
              <a:buNone/>
            </a:pPr>
            <a:r>
              <a:rPr lang="en-US" sz="2000" dirty="0" smtClean="0">
                <a:latin typeface="Arial" charset="0"/>
                <a:ea typeface="MS PGothic" charset="0"/>
                <a:cs typeface="MS PGothic" charset="0"/>
              </a:rPr>
              <a:t>(household income of £38,000 </a:t>
            </a:r>
          </a:p>
          <a:p>
            <a:pPr marL="0" lvl="1" indent="0">
              <a:buNone/>
            </a:pPr>
            <a:r>
              <a:rPr lang="en-US" sz="2000" dirty="0" smtClean="0">
                <a:latin typeface="Arial" charset="0"/>
                <a:ea typeface="MS PGothic" charset="0"/>
                <a:cs typeface="MS PGothic" charset="0"/>
              </a:rPr>
              <a:t>or more)</a:t>
            </a:r>
          </a:p>
          <a:p>
            <a:pPr marL="0" lvl="1" indent="0">
              <a:buNone/>
            </a:pPr>
            <a:endParaRPr lang="en-US" sz="2000" dirty="0" smtClean="0">
              <a:latin typeface="Arial" charset="0"/>
              <a:ea typeface="MS PGothic" charset="0"/>
              <a:cs typeface="MS PGothic" charset="0"/>
            </a:endParaRPr>
          </a:p>
          <a:p>
            <a:pPr marL="0" lvl="1" indent="0">
              <a:buNone/>
            </a:pPr>
            <a:r>
              <a:rPr lang="en-US" sz="2000" dirty="0" smtClean="0">
                <a:latin typeface="Arial" charset="0"/>
                <a:ea typeface="MS PGothic" charset="0"/>
                <a:cs typeface="MS PGothic" charset="0"/>
              </a:rPr>
              <a:t>Anderson et al (2009)</a:t>
            </a:r>
            <a:endParaRPr lang="en-GB" sz="2000" dirty="0" smtClean="0">
              <a:latin typeface="Arial" charset="0"/>
              <a:ea typeface="MS PGothic" charset="0"/>
              <a:cs typeface="MS PGothic" charset="0"/>
            </a:endParaRPr>
          </a:p>
          <a:p>
            <a:pPr marL="0" indent="0">
              <a:buNone/>
            </a:pPr>
            <a:endParaRPr lang="en-US" dirty="0">
              <a:latin typeface="Arial" charset="0"/>
              <a:ea typeface="MS PGothic" charset="0"/>
            </a:endParaRPr>
          </a:p>
        </p:txBody>
      </p:sp>
    </p:spTree>
    <p:extLst>
      <p:ext uri="{BB962C8B-B14F-4D97-AF65-F5344CB8AC3E}">
        <p14:creationId xmlns:p14="http://schemas.microsoft.com/office/powerpoint/2010/main" val="1327103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8640960" cy="1143000"/>
          </a:xfrm>
        </p:spPr>
        <p:txBody>
          <a:bodyPr/>
          <a:lstStyle/>
          <a:p>
            <a:r>
              <a:rPr lang="en-US" sz="3600" dirty="0" smtClean="0"/>
              <a:t>A primary </a:t>
            </a:r>
            <a:r>
              <a:rPr lang="en-US" sz="3600" dirty="0"/>
              <a:t>prevention </a:t>
            </a:r>
            <a:r>
              <a:rPr lang="en-US" sz="3600" dirty="0" smtClean="0"/>
              <a:t>approach</a:t>
            </a:r>
            <a:r>
              <a:rPr lang="en-US" sz="3600" dirty="0"/>
              <a:t/>
            </a:r>
            <a:br>
              <a:rPr lang="en-US" sz="3600" dirty="0"/>
            </a:br>
            <a:endParaRPr lang="en-US" sz="3600" dirty="0"/>
          </a:p>
        </p:txBody>
      </p:sp>
      <p:sp>
        <p:nvSpPr>
          <p:cNvPr id="3" name="Content Placeholder 2"/>
          <p:cNvSpPr>
            <a:spLocks noGrp="1"/>
          </p:cNvSpPr>
          <p:nvPr>
            <p:ph idx="1"/>
          </p:nvPr>
        </p:nvSpPr>
        <p:spPr>
          <a:xfrm>
            <a:off x="467544" y="2132856"/>
            <a:ext cx="8229600" cy="4525963"/>
          </a:xfrm>
        </p:spPr>
        <p:txBody>
          <a:bodyPr/>
          <a:lstStyle/>
          <a:p>
            <a:r>
              <a:rPr lang="en-US" sz="2800" dirty="0" smtClean="0"/>
              <a:t>What </a:t>
            </a:r>
            <a:r>
              <a:rPr lang="en-US" sz="2800" dirty="0"/>
              <a:t>are the equivalents to Snow and Duncan</a:t>
            </a:r>
            <a:r>
              <a:rPr lang="en-US" altLang="en-US" sz="2800" dirty="0"/>
              <a:t>’</a:t>
            </a:r>
            <a:r>
              <a:rPr lang="en-US" sz="2800" dirty="0"/>
              <a:t>s </a:t>
            </a:r>
            <a:r>
              <a:rPr lang="en-US" sz="2800" dirty="0" smtClean="0"/>
              <a:t>work in relation to </a:t>
            </a:r>
            <a:r>
              <a:rPr lang="en-US" sz="2800" dirty="0"/>
              <a:t>mental </a:t>
            </a:r>
            <a:r>
              <a:rPr lang="en-US" sz="2800" dirty="0" smtClean="0"/>
              <a:t>health?</a:t>
            </a:r>
            <a:endParaRPr lang="en-US" sz="2800" dirty="0"/>
          </a:p>
          <a:p>
            <a:pPr lvl="1"/>
            <a:r>
              <a:rPr lang="en-US" dirty="0"/>
              <a:t>Mapping distress</a:t>
            </a:r>
          </a:p>
          <a:p>
            <a:pPr lvl="1"/>
            <a:r>
              <a:rPr lang="en-US" dirty="0"/>
              <a:t>Clarifying causes</a:t>
            </a:r>
          </a:p>
          <a:p>
            <a:pPr lvl="1"/>
            <a:r>
              <a:rPr lang="en-US" dirty="0"/>
              <a:t>Seeking to change causes of distress</a:t>
            </a:r>
          </a:p>
          <a:p>
            <a:pPr lvl="1"/>
            <a:r>
              <a:rPr lang="en-US" dirty="0"/>
              <a:t>Working with a wide range of agencies and planning infrastructure</a:t>
            </a:r>
          </a:p>
          <a:p>
            <a:endParaRPr lang="en-US" sz="2800" dirty="0"/>
          </a:p>
          <a:p>
            <a:endParaRPr lang="en-US" dirty="0"/>
          </a:p>
        </p:txBody>
      </p:sp>
    </p:spTree>
    <p:extLst>
      <p:ext uri="{BB962C8B-B14F-4D97-AF65-F5344CB8AC3E}">
        <p14:creationId xmlns:p14="http://schemas.microsoft.com/office/powerpoint/2010/main" val="3810889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1143000"/>
          </a:xfrm>
        </p:spPr>
        <p:txBody>
          <a:bodyPr/>
          <a:lstStyle/>
          <a:p>
            <a:r>
              <a:rPr lang="en-US" sz="2800" dirty="0" smtClean="0"/>
              <a:t>Micro:  Mapping pathways between social factors and distress associated with psychotic experiences</a:t>
            </a:r>
            <a:endParaRPr lang="en-US" sz="2800" dirty="0"/>
          </a:p>
        </p:txBody>
      </p:sp>
      <p:sp>
        <p:nvSpPr>
          <p:cNvPr id="3" name="Content Placeholder 2"/>
          <p:cNvSpPr>
            <a:spLocks noGrp="1"/>
          </p:cNvSpPr>
          <p:nvPr>
            <p:ph idx="1"/>
          </p:nvPr>
        </p:nvSpPr>
        <p:spPr>
          <a:xfrm>
            <a:off x="539552" y="2332037"/>
            <a:ext cx="8229600" cy="4525963"/>
          </a:xfrm>
        </p:spPr>
        <p:txBody>
          <a:bodyPr/>
          <a:lstStyle/>
          <a:p>
            <a:r>
              <a:rPr lang="en-US" sz="2800" i="1" dirty="0" smtClean="0"/>
              <a:t>Childhood </a:t>
            </a:r>
            <a:r>
              <a:rPr lang="en-US" sz="2800" i="1" dirty="0"/>
              <a:t>sexual abuse has been </a:t>
            </a:r>
            <a:r>
              <a:rPr lang="en-US" sz="2800" i="1" dirty="0" smtClean="0"/>
              <a:t>particularly implicated </a:t>
            </a:r>
            <a:r>
              <a:rPr lang="en-US" sz="2800" i="1" dirty="0"/>
              <a:t>in auditory–verbal hallucinations, and attachment</a:t>
            </a:r>
            <a:r>
              <a:rPr lang="en-US" sz="2800" i="1" dirty="0" smtClean="0"/>
              <a:t>-disrupting </a:t>
            </a:r>
            <a:r>
              <a:rPr lang="en-US" sz="2800" i="1" dirty="0"/>
              <a:t>events (e.g. neglect, being brought up in </a:t>
            </a:r>
            <a:r>
              <a:rPr lang="en-US" sz="2800" i="1" dirty="0" smtClean="0"/>
              <a:t>an institution</a:t>
            </a:r>
            <a:r>
              <a:rPr lang="en-US" sz="2800" i="1" dirty="0"/>
              <a:t>) may have particular potency for the </a:t>
            </a:r>
            <a:r>
              <a:rPr lang="en-US" sz="2800" i="1" dirty="0" smtClean="0"/>
              <a:t>development of </a:t>
            </a:r>
            <a:r>
              <a:rPr lang="en-US" sz="2800" i="1" dirty="0"/>
              <a:t>paranoid </a:t>
            </a:r>
            <a:r>
              <a:rPr lang="en-US" sz="2800" i="1" dirty="0" smtClean="0"/>
              <a:t>symptoms</a:t>
            </a:r>
          </a:p>
          <a:p>
            <a:endParaRPr lang="en-US" sz="2800" i="1" dirty="0"/>
          </a:p>
          <a:p>
            <a:pPr marL="0" indent="0">
              <a:buNone/>
            </a:pPr>
            <a:r>
              <a:rPr lang="en-US" sz="2800" dirty="0"/>
              <a:t>	</a:t>
            </a:r>
            <a:r>
              <a:rPr lang="en-US" sz="2800" dirty="0" smtClean="0"/>
              <a:t>				</a:t>
            </a:r>
            <a:r>
              <a:rPr lang="en-US" sz="2800" dirty="0" err="1" smtClean="0"/>
              <a:t>Bentall</a:t>
            </a:r>
            <a:r>
              <a:rPr lang="en-US" sz="2800" dirty="0" smtClean="0"/>
              <a:t> </a:t>
            </a:r>
            <a:r>
              <a:rPr lang="en-US" sz="2800" dirty="0"/>
              <a:t>et al</a:t>
            </a:r>
            <a:r>
              <a:rPr lang="en-US" sz="2800" dirty="0" smtClean="0"/>
              <a:t>.</a:t>
            </a:r>
            <a:r>
              <a:rPr lang="en-US" sz="2800" dirty="0"/>
              <a:t> </a:t>
            </a:r>
            <a:r>
              <a:rPr lang="en-US" sz="2800" dirty="0" smtClean="0"/>
              <a:t>(2014</a:t>
            </a:r>
            <a:r>
              <a:rPr lang="en-US" sz="2800" dirty="0"/>
              <a:t>)</a:t>
            </a:r>
            <a:endParaRPr lang="en-US" sz="2800" i="1" dirty="0"/>
          </a:p>
        </p:txBody>
      </p:sp>
    </p:spTree>
    <p:extLst>
      <p:ext uri="{BB962C8B-B14F-4D97-AF65-F5344CB8AC3E}">
        <p14:creationId xmlns:p14="http://schemas.microsoft.com/office/powerpoint/2010/main" val="2691140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sz="3600" dirty="0"/>
          </a:p>
        </p:txBody>
      </p:sp>
      <p:sp>
        <p:nvSpPr>
          <p:cNvPr id="4" name="Content Placeholder 3"/>
          <p:cNvSpPr>
            <a:spLocks noGrp="1"/>
          </p:cNvSpPr>
          <p:nvPr>
            <p:ph idx="1"/>
          </p:nvPr>
        </p:nvSpPr>
        <p:spPr>
          <a:xfrm>
            <a:off x="3563888" y="5733256"/>
            <a:ext cx="8229600" cy="608931"/>
          </a:xfrm>
        </p:spPr>
        <p:txBody>
          <a:bodyPr/>
          <a:lstStyle/>
          <a:p>
            <a:pPr marL="0" indent="0">
              <a:buNone/>
            </a:pPr>
            <a:r>
              <a:rPr lang="en-US" sz="1800" dirty="0" err="1" smtClean="0"/>
              <a:t>Bentall</a:t>
            </a:r>
            <a:r>
              <a:rPr lang="en-US" sz="1800" dirty="0" smtClean="0"/>
              <a:t> &amp; </a:t>
            </a:r>
            <a:r>
              <a:rPr lang="en-US" sz="1800" dirty="0" err="1" smtClean="0"/>
              <a:t>Fernyhough</a:t>
            </a:r>
            <a:r>
              <a:rPr lang="en-US" sz="1800" dirty="0" smtClean="0"/>
              <a:t> (2008)</a:t>
            </a:r>
            <a:endParaRPr lang="en-US" sz="1800" dirty="0"/>
          </a:p>
        </p:txBody>
      </p:sp>
      <p:pic>
        <p:nvPicPr>
          <p:cNvPr id="7" name="Picture 6"/>
          <p:cNvPicPr>
            <a:picLocks noChangeAspect="1"/>
          </p:cNvPicPr>
          <p:nvPr/>
        </p:nvPicPr>
        <p:blipFill>
          <a:blip r:embed="rId2"/>
          <a:stretch>
            <a:fillRect/>
          </a:stretch>
        </p:blipFill>
        <p:spPr>
          <a:xfrm>
            <a:off x="971600" y="1340768"/>
            <a:ext cx="7124700" cy="3759200"/>
          </a:xfrm>
          <a:prstGeom prst="rect">
            <a:avLst/>
          </a:prstGeom>
        </p:spPr>
      </p:pic>
    </p:spTree>
    <p:extLst>
      <p:ext uri="{BB962C8B-B14F-4D97-AF65-F5344CB8AC3E}">
        <p14:creationId xmlns:p14="http://schemas.microsoft.com/office/powerpoint/2010/main" val="2467318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Example:  social inequality and paranoia </a:t>
            </a:r>
            <a:r>
              <a:rPr lang="en-US" sz="2000" dirty="0" smtClean="0"/>
              <a:t>(</a:t>
            </a:r>
            <a:r>
              <a:rPr lang="en-US" sz="2000" dirty="0" err="1" smtClean="0"/>
              <a:t>Cromby</a:t>
            </a:r>
            <a:r>
              <a:rPr lang="en-US" sz="2000" dirty="0" smtClean="0"/>
              <a:t> &amp; Harper, 2009)</a:t>
            </a:r>
            <a:endParaRPr lang="en-US" sz="2000" dirty="0"/>
          </a:p>
        </p:txBody>
      </p:sp>
      <p:sp>
        <p:nvSpPr>
          <p:cNvPr id="3" name="Content Placeholder 2"/>
          <p:cNvSpPr>
            <a:spLocks noGrp="1"/>
          </p:cNvSpPr>
          <p:nvPr>
            <p:ph idx="1"/>
          </p:nvPr>
        </p:nvSpPr>
        <p:spPr>
          <a:xfrm>
            <a:off x="467544" y="1844824"/>
            <a:ext cx="8229600" cy="4525963"/>
          </a:xfrm>
        </p:spPr>
        <p:txBody>
          <a:bodyPr/>
          <a:lstStyle/>
          <a:p>
            <a:r>
              <a:rPr lang="en-US" sz="2400" dirty="0" smtClean="0"/>
              <a:t>Phenomenology of low status</a:t>
            </a:r>
            <a:r>
              <a:rPr lang="en-US" sz="2400" dirty="0"/>
              <a:t>, low pay, long hours, job insecurity or </a:t>
            </a:r>
            <a:r>
              <a:rPr lang="en-US" sz="2400" dirty="0" smtClean="0"/>
              <a:t>unemployment</a:t>
            </a:r>
          </a:p>
          <a:p>
            <a:endParaRPr lang="en-US" sz="2400" dirty="0"/>
          </a:p>
          <a:p>
            <a:r>
              <a:rPr lang="en-US" sz="2400" dirty="0" smtClean="0"/>
              <a:t>&gt; Produces feelings such </a:t>
            </a:r>
            <a:r>
              <a:rPr lang="en-US" sz="2400" dirty="0"/>
              <a:t>as anxiety, misery, despair, anger and </a:t>
            </a:r>
            <a:r>
              <a:rPr lang="en-US" sz="2400" dirty="0" smtClean="0"/>
              <a:t>shame (</a:t>
            </a:r>
            <a:r>
              <a:rPr lang="en-US" sz="2400" dirty="0" err="1" smtClean="0"/>
              <a:t>Charlesworth</a:t>
            </a:r>
            <a:r>
              <a:rPr lang="en-US" sz="2400" dirty="0" smtClean="0"/>
              <a:t>, 1999)</a:t>
            </a:r>
          </a:p>
          <a:p>
            <a:endParaRPr lang="en-US" sz="2400" dirty="0" smtClean="0"/>
          </a:p>
          <a:p>
            <a:r>
              <a:rPr lang="en-US" sz="2400" dirty="0" smtClean="0"/>
              <a:t>&gt; The material need </a:t>
            </a:r>
            <a:r>
              <a:rPr lang="en-US" sz="2400" dirty="0"/>
              <a:t>to persist in coping with both these feelings and </a:t>
            </a:r>
            <a:r>
              <a:rPr lang="en-US" sz="2400" dirty="0" smtClean="0"/>
              <a:t>circumstances may </a:t>
            </a:r>
            <a:r>
              <a:rPr lang="en-US" sz="2400" dirty="0"/>
              <a:t>encourage tendencies to disavowal or </a:t>
            </a:r>
            <a:r>
              <a:rPr lang="en-US" sz="2400" dirty="0" smtClean="0"/>
              <a:t>bypassing</a:t>
            </a:r>
          </a:p>
          <a:p>
            <a:endParaRPr lang="en-US" sz="2400" dirty="0" smtClean="0"/>
          </a:p>
        </p:txBody>
      </p:sp>
    </p:spTree>
    <p:extLst>
      <p:ext uri="{BB962C8B-B14F-4D97-AF65-F5344CB8AC3E}">
        <p14:creationId xmlns:p14="http://schemas.microsoft.com/office/powerpoint/2010/main" val="3613624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7544" y="476672"/>
            <a:ext cx="8229600" cy="5073427"/>
          </a:xfrm>
        </p:spPr>
        <p:txBody>
          <a:bodyPr/>
          <a:lstStyle/>
          <a:p>
            <a:r>
              <a:rPr lang="en-US" sz="2400" dirty="0"/>
              <a:t>&gt; These feelings and their consequences may impact negatively upon family life and relationships</a:t>
            </a:r>
          </a:p>
          <a:p>
            <a:endParaRPr lang="en-US" sz="2400" dirty="0" smtClean="0"/>
          </a:p>
          <a:p>
            <a:r>
              <a:rPr lang="en-US" sz="2400" dirty="0" smtClean="0"/>
              <a:t>&gt; </a:t>
            </a:r>
            <a:r>
              <a:rPr lang="en-US" sz="2400" dirty="0"/>
              <a:t>Some people may come to </a:t>
            </a:r>
            <a:r>
              <a:rPr lang="en-US" sz="2400" dirty="0" err="1"/>
              <a:t>favour</a:t>
            </a:r>
            <a:r>
              <a:rPr lang="en-US" sz="2400" dirty="0"/>
              <a:t> interactional styles that are relatively hostile, distant, controlling and emotionally guarded (</a:t>
            </a:r>
            <a:r>
              <a:rPr lang="en-US" sz="2400" dirty="0" err="1"/>
              <a:t>esp</a:t>
            </a:r>
            <a:r>
              <a:rPr lang="en-US" sz="2400" dirty="0"/>
              <a:t> as parents)</a:t>
            </a:r>
          </a:p>
          <a:p>
            <a:endParaRPr lang="en-US" sz="2400" dirty="0" smtClean="0"/>
          </a:p>
          <a:p>
            <a:r>
              <a:rPr lang="en-US" sz="2400" dirty="0" smtClean="0"/>
              <a:t>&gt; </a:t>
            </a:r>
            <a:r>
              <a:rPr lang="en-US" sz="2400" dirty="0"/>
              <a:t>L</a:t>
            </a:r>
            <a:r>
              <a:rPr lang="en-US" sz="2400" dirty="0" smtClean="0"/>
              <a:t>ess </a:t>
            </a:r>
            <a:r>
              <a:rPr lang="en-US" sz="2400" dirty="0"/>
              <a:t>time and ability to bestow </a:t>
            </a:r>
            <a:r>
              <a:rPr lang="en-US" sz="2400" dirty="0" smtClean="0"/>
              <a:t>on others compensatory </a:t>
            </a:r>
            <a:r>
              <a:rPr lang="en-US" sz="2400" dirty="0"/>
              <a:t>affection, love and reassurance </a:t>
            </a:r>
            <a:r>
              <a:rPr lang="en-US" sz="2400" dirty="0" smtClean="0"/>
              <a:t>which  </a:t>
            </a:r>
            <a:r>
              <a:rPr lang="en-US" sz="2400" dirty="0"/>
              <a:t>might counteract and insulate against the negative feelings </a:t>
            </a:r>
            <a:r>
              <a:rPr lang="en-US" sz="2400" dirty="0" smtClean="0"/>
              <a:t>generated by social </a:t>
            </a:r>
            <a:r>
              <a:rPr lang="en-US" sz="2400" dirty="0"/>
              <a:t>world </a:t>
            </a:r>
            <a:endParaRPr lang="en-US" sz="2400" dirty="0" smtClean="0"/>
          </a:p>
          <a:p>
            <a:endParaRPr lang="en-US" sz="2400" dirty="0"/>
          </a:p>
          <a:p>
            <a:r>
              <a:rPr lang="en-US" sz="2400" dirty="0" smtClean="0"/>
              <a:t>&gt; Angry </a:t>
            </a:r>
            <a:r>
              <a:rPr lang="en-US" sz="2400" dirty="0"/>
              <a:t>or hostile discourses can boost status, ward off threats and construct tough personae that make attacks and exploitation less likely</a:t>
            </a:r>
          </a:p>
        </p:txBody>
      </p:sp>
    </p:spTree>
    <p:extLst>
      <p:ext uri="{BB962C8B-B14F-4D97-AF65-F5344CB8AC3E}">
        <p14:creationId xmlns:p14="http://schemas.microsoft.com/office/powerpoint/2010/main" val="755356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Macro:  Addressing social inequality</a:t>
            </a:r>
            <a:endParaRPr lang="en-US" sz="3600" dirty="0"/>
          </a:p>
        </p:txBody>
      </p:sp>
      <p:pic>
        <p:nvPicPr>
          <p:cNvPr id="4" name="Picture 1"/>
          <p:cNvPicPr>
            <a:picLocks noChangeAspect="1" noChangeArrowheads="1"/>
          </p:cNvPicPr>
          <p:nvPr/>
        </p:nvPicPr>
        <p:blipFill>
          <a:blip r:embed="rId2"/>
          <a:srcRect/>
          <a:stretch>
            <a:fillRect/>
          </a:stretch>
        </p:blipFill>
        <p:spPr bwMode="auto">
          <a:xfrm>
            <a:off x="1331640" y="1700808"/>
            <a:ext cx="6448003" cy="4731755"/>
          </a:xfrm>
          <a:prstGeom prst="rect">
            <a:avLst/>
          </a:prstGeom>
          <a:noFill/>
          <a:ln w="9525">
            <a:noFill/>
            <a:round/>
            <a:headEnd/>
            <a:tailEnd/>
          </a:ln>
        </p:spPr>
      </p:pic>
    </p:spTree>
    <p:extLst>
      <p:ext uri="{BB962C8B-B14F-4D97-AF65-F5344CB8AC3E}">
        <p14:creationId xmlns:p14="http://schemas.microsoft.com/office/powerpoint/2010/main" val="3523391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12968" cy="1143000"/>
          </a:xfrm>
        </p:spPr>
        <p:txBody>
          <a:bodyPr/>
          <a:lstStyle/>
          <a:p>
            <a:r>
              <a:rPr lang="en-US" sz="3600" dirty="0"/>
              <a:t>L</a:t>
            </a:r>
            <a:r>
              <a:rPr lang="en-US" sz="3600" dirty="0" smtClean="0"/>
              <a:t>imitations of a public health approach</a:t>
            </a:r>
            <a:endParaRPr lang="en-US" sz="3600" dirty="0"/>
          </a:p>
        </p:txBody>
      </p:sp>
      <p:sp>
        <p:nvSpPr>
          <p:cNvPr id="3" name="Content Placeholder 2"/>
          <p:cNvSpPr>
            <a:spLocks noGrp="1"/>
          </p:cNvSpPr>
          <p:nvPr>
            <p:ph idx="1"/>
          </p:nvPr>
        </p:nvSpPr>
        <p:spPr>
          <a:xfrm>
            <a:off x="467544" y="1628800"/>
            <a:ext cx="8229600" cy="4896544"/>
          </a:xfrm>
        </p:spPr>
        <p:txBody>
          <a:bodyPr/>
          <a:lstStyle/>
          <a:p>
            <a:pPr lvl="0"/>
            <a:r>
              <a:rPr lang="en-GB" sz="2400" dirty="0" smtClean="0"/>
              <a:t>Possible to influence work </a:t>
            </a:r>
            <a:r>
              <a:rPr lang="en-GB" sz="2400" dirty="0"/>
              <a:t>of health and social care professions </a:t>
            </a:r>
            <a:r>
              <a:rPr lang="en-GB" sz="2400" dirty="0" smtClean="0"/>
              <a:t>but other </a:t>
            </a:r>
            <a:r>
              <a:rPr lang="en-GB" sz="2400" dirty="0"/>
              <a:t>levers (economic policy </a:t>
            </a:r>
            <a:r>
              <a:rPr lang="en-GB" sz="2400" dirty="0" err="1"/>
              <a:t>etc</a:t>
            </a:r>
            <a:r>
              <a:rPr lang="en-GB" sz="2400" dirty="0"/>
              <a:t>) </a:t>
            </a:r>
            <a:r>
              <a:rPr lang="en-GB" sz="2400" dirty="0" smtClean="0"/>
              <a:t>may be </a:t>
            </a:r>
            <a:r>
              <a:rPr lang="en-GB" sz="2400" dirty="0"/>
              <a:t>left out of the </a:t>
            </a:r>
            <a:r>
              <a:rPr lang="en-GB" sz="2400" dirty="0" smtClean="0"/>
              <a:t>equation</a:t>
            </a:r>
          </a:p>
          <a:p>
            <a:pPr lvl="0"/>
            <a:endParaRPr lang="en-GB" sz="2400" dirty="0"/>
          </a:p>
          <a:p>
            <a:pPr lvl="0"/>
            <a:r>
              <a:rPr lang="en-GB" sz="2400" dirty="0" smtClean="0"/>
              <a:t>Cuts to local authorities</a:t>
            </a:r>
          </a:p>
          <a:p>
            <a:pPr lvl="0"/>
            <a:endParaRPr lang="en-GB" sz="2400" dirty="0"/>
          </a:p>
          <a:p>
            <a:r>
              <a:rPr lang="en-GB" sz="2400" dirty="0"/>
              <a:t>Danger of an </a:t>
            </a:r>
            <a:r>
              <a:rPr lang="en-GB" sz="2400" dirty="0" smtClean="0"/>
              <a:t>individualised asset</a:t>
            </a:r>
            <a:r>
              <a:rPr lang="en-GB" sz="2400" dirty="0"/>
              <a:t>-based </a:t>
            </a:r>
            <a:r>
              <a:rPr lang="en-GB" sz="2400" dirty="0" err="1"/>
              <a:t>salutogenic</a:t>
            </a:r>
            <a:r>
              <a:rPr lang="en-GB" sz="2400" dirty="0"/>
              <a:t> approach (</a:t>
            </a:r>
            <a:r>
              <a:rPr lang="en-GB" sz="2400" dirty="0" err="1"/>
              <a:t>Friedli</a:t>
            </a:r>
            <a:r>
              <a:rPr lang="en-GB" sz="2400" dirty="0"/>
              <a:t>, 2013</a:t>
            </a:r>
            <a:r>
              <a:rPr lang="en-GB" sz="2400" dirty="0" smtClean="0"/>
              <a:t>)</a:t>
            </a:r>
          </a:p>
          <a:p>
            <a:endParaRPr lang="en-GB" sz="2400" dirty="0"/>
          </a:p>
          <a:p>
            <a:r>
              <a:rPr lang="en-GB" sz="2400" dirty="0" smtClean="0"/>
              <a:t>Danger of notions of vulnerability – need to </a:t>
            </a:r>
            <a:r>
              <a:rPr lang="en-US" sz="2400" dirty="0" smtClean="0"/>
              <a:t>focus on </a:t>
            </a:r>
            <a:r>
              <a:rPr lang="en-US" sz="2400" dirty="0"/>
              <a:t>the systems, people and processes that do the damage (Boyle, 2003) </a:t>
            </a:r>
            <a:endParaRPr lang="en-GB" sz="2400" dirty="0" smtClean="0"/>
          </a:p>
        </p:txBody>
      </p:sp>
    </p:spTree>
    <p:extLst>
      <p:ext uri="{BB962C8B-B14F-4D97-AF65-F5344CB8AC3E}">
        <p14:creationId xmlns:p14="http://schemas.microsoft.com/office/powerpoint/2010/main" val="3637504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4704"/>
            <a:ext cx="8229600" cy="5688632"/>
          </a:xfrm>
        </p:spPr>
        <p:txBody>
          <a:bodyPr/>
          <a:lstStyle/>
          <a:p>
            <a:r>
              <a:rPr lang="en-GB" dirty="0"/>
              <a:t>Can lead to a more </a:t>
            </a:r>
            <a:r>
              <a:rPr lang="en-GB" dirty="0" err="1"/>
              <a:t>medicalised</a:t>
            </a:r>
            <a:r>
              <a:rPr lang="en-GB" dirty="0"/>
              <a:t> </a:t>
            </a:r>
            <a:r>
              <a:rPr lang="en-GB" dirty="0" smtClean="0"/>
              <a:t>approach</a:t>
            </a:r>
          </a:p>
          <a:p>
            <a:endParaRPr lang="en-GB" dirty="0" smtClean="0"/>
          </a:p>
          <a:p>
            <a:pPr lvl="1"/>
            <a:r>
              <a:rPr lang="en-GB" dirty="0" smtClean="0"/>
              <a:t>E.g. </a:t>
            </a:r>
            <a:r>
              <a:rPr lang="en-GB" dirty="0"/>
              <a:t>Dame Sally Davies </a:t>
            </a:r>
            <a:r>
              <a:rPr lang="en-GB" dirty="0" smtClean="0"/>
              <a:t>CMO </a:t>
            </a:r>
            <a:r>
              <a:rPr lang="en-GB" dirty="0"/>
              <a:t>for England in </a:t>
            </a:r>
            <a:r>
              <a:rPr lang="en-GB" dirty="0" smtClean="0"/>
              <a:t>2013 criticised conceptual confusion and poor evidence base of wellbeing approaches</a:t>
            </a:r>
          </a:p>
          <a:p>
            <a:pPr lvl="1"/>
            <a:r>
              <a:rPr lang="en-GB" dirty="0" smtClean="0"/>
              <a:t>But she didn’t apply that critique to psychiatric diagnoses</a:t>
            </a:r>
          </a:p>
          <a:p>
            <a:pPr lvl="1"/>
            <a:endParaRPr lang="en-GB" dirty="0" smtClean="0"/>
          </a:p>
          <a:p>
            <a:r>
              <a:rPr lang="en-GB" dirty="0" smtClean="0"/>
              <a:t>Many PH </a:t>
            </a:r>
            <a:r>
              <a:rPr lang="en-US" dirty="0" smtClean="0"/>
              <a:t>approaches to mental health use diagnostic categories uncritically (e.g. ‘psychiatric literacy’)</a:t>
            </a:r>
            <a:endParaRPr lang="en-GB" dirty="0"/>
          </a:p>
        </p:txBody>
      </p:sp>
    </p:spTree>
    <p:extLst>
      <p:ext uri="{BB962C8B-B14F-4D97-AF65-F5344CB8AC3E}">
        <p14:creationId xmlns:p14="http://schemas.microsoft.com/office/powerpoint/2010/main" val="3589764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xfrm>
            <a:off x="221754" y="449343"/>
            <a:ext cx="8661852" cy="894540"/>
          </a:xfrm>
          <a:prstGeom prst="rect">
            <a:avLst/>
          </a:prstGeom>
        </p:spPr>
        <p:txBody>
          <a:bodyPr>
            <a:noAutofit/>
          </a:bodyPr>
          <a:lstStyle/>
          <a:p>
            <a:pPr lvl="0">
              <a:defRPr sz="1800"/>
            </a:pPr>
            <a:r>
              <a:rPr lang="en-US" sz="3600" dirty="0"/>
              <a:t>Reliability and validity </a:t>
            </a:r>
            <a:r>
              <a:rPr lang="en-US" sz="3600" dirty="0" smtClean="0"/>
              <a:t>problems</a:t>
            </a:r>
            <a:endParaRPr sz="3600" dirty="0"/>
          </a:p>
        </p:txBody>
      </p:sp>
      <p:sp>
        <p:nvSpPr>
          <p:cNvPr id="115" name="Shape 115"/>
          <p:cNvSpPr>
            <a:spLocks noGrp="1"/>
          </p:cNvSpPr>
          <p:nvPr>
            <p:ph type="body" idx="1"/>
          </p:nvPr>
        </p:nvSpPr>
        <p:spPr>
          <a:xfrm>
            <a:off x="395536" y="1789985"/>
            <a:ext cx="8229600" cy="5073155"/>
          </a:xfrm>
          <a:prstGeom prst="rect">
            <a:avLst/>
          </a:prstGeom>
        </p:spPr>
        <p:txBody>
          <a:bodyPr>
            <a:noAutofit/>
          </a:bodyPr>
          <a:lstStyle/>
          <a:p>
            <a:pPr lvl="0">
              <a:lnSpc>
                <a:spcPct val="80000"/>
              </a:lnSpc>
              <a:spcBef>
                <a:spcPts val="600"/>
              </a:spcBef>
              <a:defRPr sz="1800"/>
            </a:pPr>
            <a:r>
              <a:rPr lang="en-US" sz="2400" dirty="0" smtClean="0"/>
              <a:t>Diagnostic</a:t>
            </a:r>
            <a:r>
              <a:rPr sz="2400" dirty="0" smtClean="0"/>
              <a:t> thresholds</a:t>
            </a:r>
            <a:r>
              <a:rPr lang="en-US" sz="2400" dirty="0" smtClean="0"/>
              <a:t> not based on general population norms:</a:t>
            </a:r>
          </a:p>
          <a:p>
            <a:pPr lvl="0">
              <a:lnSpc>
                <a:spcPct val="80000"/>
              </a:lnSpc>
              <a:spcBef>
                <a:spcPts val="600"/>
              </a:spcBef>
              <a:defRPr sz="1800"/>
            </a:pPr>
            <a:endParaRPr lang="en-US" sz="2400" dirty="0" smtClean="0"/>
          </a:p>
          <a:p>
            <a:pPr lvl="1">
              <a:lnSpc>
                <a:spcPct val="80000"/>
              </a:lnSpc>
              <a:spcBef>
                <a:spcPts val="600"/>
              </a:spcBef>
              <a:defRPr sz="1800"/>
            </a:pPr>
            <a:r>
              <a:rPr lang="en-US" sz="2400" dirty="0" smtClean="0">
                <a:sym typeface="Arial"/>
              </a:rPr>
              <a:t>Van </a:t>
            </a:r>
            <a:r>
              <a:rPr lang="en-US" sz="2400" dirty="0" err="1">
                <a:sym typeface="Arial"/>
              </a:rPr>
              <a:t>Os</a:t>
            </a:r>
            <a:r>
              <a:rPr lang="en-US" sz="2400" dirty="0">
                <a:sym typeface="Arial"/>
              </a:rPr>
              <a:t> et al. (2000):  </a:t>
            </a:r>
            <a:r>
              <a:rPr lang="en-US" sz="2400" dirty="0" smtClean="0">
                <a:sym typeface="Arial"/>
              </a:rPr>
              <a:t>3.3</a:t>
            </a:r>
            <a:r>
              <a:rPr lang="en-US" sz="2400" dirty="0">
                <a:sym typeface="Arial"/>
              </a:rPr>
              <a:t>% of </a:t>
            </a:r>
            <a:r>
              <a:rPr lang="en-US" sz="2400" dirty="0" smtClean="0">
                <a:sym typeface="Arial"/>
              </a:rPr>
              <a:t>sample </a:t>
            </a:r>
            <a:r>
              <a:rPr lang="en-US" sz="2400" dirty="0">
                <a:sym typeface="Arial"/>
              </a:rPr>
              <a:t>of 7,000 Dutch people had 'true' delusions whilst 8.7% had delusions </a:t>
            </a:r>
            <a:r>
              <a:rPr lang="en-US" sz="2400" dirty="0" smtClean="0">
                <a:sym typeface="Arial"/>
              </a:rPr>
              <a:t>not </a:t>
            </a:r>
            <a:r>
              <a:rPr lang="en-US" sz="2400" dirty="0">
                <a:sym typeface="Arial"/>
              </a:rPr>
              <a:t>associated with distress </a:t>
            </a:r>
            <a:r>
              <a:rPr lang="en-US" sz="2400" dirty="0" smtClean="0">
                <a:sym typeface="Arial"/>
              </a:rPr>
              <a:t>or need for intervention</a:t>
            </a:r>
          </a:p>
          <a:p>
            <a:pPr marL="457200" lvl="1" indent="0">
              <a:lnSpc>
                <a:spcPct val="80000"/>
              </a:lnSpc>
              <a:spcBef>
                <a:spcPts val="600"/>
              </a:spcBef>
              <a:buNone/>
              <a:defRPr sz="1800"/>
            </a:pPr>
            <a:endParaRPr lang="en-US" sz="2400" dirty="0" smtClean="0">
              <a:sym typeface="Arial"/>
            </a:endParaRPr>
          </a:p>
          <a:p>
            <a:pPr lvl="1">
              <a:lnSpc>
                <a:spcPct val="80000"/>
              </a:lnSpc>
              <a:spcBef>
                <a:spcPts val="600"/>
              </a:spcBef>
              <a:defRPr sz="1800"/>
            </a:pPr>
            <a:r>
              <a:rPr lang="en-US" sz="2400" dirty="0" smtClean="0">
                <a:sym typeface="Arial"/>
              </a:rPr>
              <a:t>15% of US population meet criteria for personality disorder</a:t>
            </a:r>
          </a:p>
          <a:p>
            <a:pPr lvl="1">
              <a:lnSpc>
                <a:spcPct val="80000"/>
              </a:lnSpc>
              <a:spcBef>
                <a:spcPts val="600"/>
              </a:spcBef>
              <a:defRPr sz="1800"/>
            </a:pPr>
            <a:endParaRPr lang="en-US" sz="2400" dirty="0" smtClean="0">
              <a:sym typeface="Arial"/>
            </a:endParaRPr>
          </a:p>
          <a:p>
            <a:pPr lvl="1">
              <a:lnSpc>
                <a:spcPct val="80000"/>
              </a:lnSpc>
              <a:spcBef>
                <a:spcPts val="600"/>
              </a:spcBef>
              <a:defRPr sz="1800"/>
            </a:pPr>
            <a:r>
              <a:rPr lang="en-US" sz="2400" dirty="0"/>
              <a:t>Causes iatrogenic epidemics (</a:t>
            </a:r>
            <a:r>
              <a:rPr lang="en-US" sz="2400" dirty="0" err="1"/>
              <a:t>eg</a:t>
            </a:r>
            <a:r>
              <a:rPr lang="en-US" sz="2400" dirty="0"/>
              <a:t> </a:t>
            </a:r>
            <a:r>
              <a:rPr lang="en-US" sz="2400" dirty="0" smtClean="0"/>
              <a:t>ADHD</a:t>
            </a:r>
            <a:r>
              <a:rPr lang="en-US" sz="2400" dirty="0"/>
              <a:t> </a:t>
            </a:r>
            <a:r>
              <a:rPr lang="en-US" sz="2400" dirty="0" smtClean="0"/>
              <a:t>changes in DSM-IV in 1994)</a:t>
            </a:r>
            <a:endParaRPr lang="en-US" sz="2400" dirty="0"/>
          </a:p>
        </p:txBody>
      </p:sp>
    </p:spTree>
    <p:extLst>
      <p:ext uri="{BB962C8B-B14F-4D97-AF65-F5344CB8AC3E}">
        <p14:creationId xmlns:p14="http://schemas.microsoft.com/office/powerpoint/2010/main" val="2334171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image9.png"/>
          <p:cNvPicPr/>
          <p:nvPr/>
        </p:nvPicPr>
        <p:blipFill>
          <a:blip r:embed="rId2">
            <a:extLst/>
          </a:blip>
          <a:stretch>
            <a:fillRect/>
          </a:stretch>
        </p:blipFill>
        <p:spPr>
          <a:xfrm>
            <a:off x="1763688" y="1484784"/>
            <a:ext cx="5240348" cy="4011130"/>
          </a:xfrm>
          <a:prstGeom prst="rect">
            <a:avLst/>
          </a:prstGeom>
          <a:ln w="12700">
            <a:miter lim="400000"/>
          </a:ln>
        </p:spPr>
      </p:pic>
      <p:sp>
        <p:nvSpPr>
          <p:cNvPr id="128" name="Shape 128"/>
          <p:cNvSpPr/>
          <p:nvPr/>
        </p:nvSpPr>
        <p:spPr>
          <a:xfrm flipH="1">
            <a:off x="1679957" y="6208737"/>
            <a:ext cx="119052" cy="35318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lvl="0">
              <a:lnSpc>
                <a:spcPct val="80000"/>
              </a:lnSpc>
              <a:spcBef>
                <a:spcPts val="200"/>
              </a:spcBef>
            </a:pPr>
            <a:r>
              <a:rPr sz="1100" b="1" dirty="0" smtClean="0">
                <a:latin typeface="+mn-lt"/>
                <a:ea typeface="+mn-ea"/>
                <a:cs typeface="+mn-cs"/>
                <a:sym typeface="Arial"/>
              </a:rPr>
              <a:t> </a:t>
            </a:r>
            <a:endParaRPr sz="1100" b="1" dirty="0">
              <a:latin typeface="+mn-lt"/>
              <a:ea typeface="+mn-ea"/>
              <a:cs typeface="+mn-cs"/>
              <a:sym typeface="Arial"/>
            </a:endParaRPr>
          </a:p>
        </p:txBody>
      </p:sp>
    </p:spTree>
    <p:extLst>
      <p:ext uri="{BB962C8B-B14F-4D97-AF65-F5344CB8AC3E}">
        <p14:creationId xmlns:p14="http://schemas.microsoft.com/office/powerpoint/2010/main" val="1609800053"/>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71400"/>
            <a:ext cx="8229600" cy="1238368"/>
          </a:xfrm>
        </p:spPr>
        <p:txBody>
          <a:bodyPr>
            <a:normAutofit/>
          </a:bodyPr>
          <a:lstStyle/>
          <a:p>
            <a:endParaRPr lang="en-US" sz="3600" dirty="0"/>
          </a:p>
        </p:txBody>
      </p:sp>
      <p:sp>
        <p:nvSpPr>
          <p:cNvPr id="3" name="Text Placeholder 2"/>
          <p:cNvSpPr>
            <a:spLocks noGrp="1"/>
          </p:cNvSpPr>
          <p:nvPr>
            <p:ph type="body" idx="1"/>
          </p:nvPr>
        </p:nvSpPr>
        <p:spPr>
          <a:xfrm>
            <a:off x="539552" y="1484784"/>
            <a:ext cx="8229600" cy="5966123"/>
          </a:xfrm>
        </p:spPr>
        <p:txBody>
          <a:bodyPr>
            <a:normAutofit/>
          </a:bodyPr>
          <a:lstStyle/>
          <a:p>
            <a:pPr lvl="0">
              <a:spcBef>
                <a:spcPts val="600"/>
              </a:spcBef>
              <a:defRPr sz="1800"/>
            </a:pPr>
            <a:r>
              <a:rPr lang="en-US" sz="2400" dirty="0"/>
              <a:t>Cluster analyses of population-wide symptom surveys do not map onto </a:t>
            </a:r>
            <a:r>
              <a:rPr lang="en-US" sz="2400" dirty="0" smtClean="0"/>
              <a:t>psychiatric diagnostic categories</a:t>
            </a:r>
          </a:p>
          <a:p>
            <a:pPr lvl="0">
              <a:spcBef>
                <a:spcPts val="600"/>
              </a:spcBef>
              <a:defRPr sz="1800"/>
            </a:pPr>
            <a:endParaRPr lang="en-US" sz="2400" dirty="0"/>
          </a:p>
          <a:p>
            <a:pPr lvl="0">
              <a:spcBef>
                <a:spcPts val="600"/>
              </a:spcBef>
              <a:defRPr sz="1800"/>
            </a:pPr>
            <a:r>
              <a:rPr lang="en-US" sz="2400" dirty="0"/>
              <a:t>Heterogeneity of categories (two people with same diagnosis </a:t>
            </a:r>
            <a:r>
              <a:rPr lang="en-US" sz="2400" dirty="0" smtClean="0"/>
              <a:t>can </a:t>
            </a:r>
            <a:r>
              <a:rPr lang="en-US" sz="2400" dirty="0"/>
              <a:t>present totally different profiles of symptoms</a:t>
            </a:r>
            <a:r>
              <a:rPr lang="en-US" sz="2400" dirty="0" smtClean="0"/>
              <a:t>)</a:t>
            </a:r>
          </a:p>
          <a:p>
            <a:pPr lvl="0">
              <a:spcBef>
                <a:spcPts val="600"/>
              </a:spcBef>
              <a:defRPr sz="1800"/>
            </a:pPr>
            <a:endParaRPr lang="en-US" sz="2400" dirty="0"/>
          </a:p>
          <a:p>
            <a:pPr lvl="0">
              <a:spcBef>
                <a:spcPts val="600"/>
              </a:spcBef>
              <a:defRPr sz="1800"/>
            </a:pPr>
            <a:r>
              <a:rPr lang="en-US" sz="2400" dirty="0"/>
              <a:t>High co-morbidity of categories (</a:t>
            </a:r>
            <a:r>
              <a:rPr lang="en-US" sz="2400" dirty="0" err="1"/>
              <a:t>eg</a:t>
            </a:r>
            <a:r>
              <a:rPr lang="en-US" sz="2400" dirty="0"/>
              <a:t> over 50% of those with diagnosis of depression also meet criteria for anxiety:  Hirschfield, 2001)</a:t>
            </a:r>
          </a:p>
          <a:p>
            <a:endParaRPr lang="en-US" dirty="0"/>
          </a:p>
        </p:txBody>
      </p:sp>
    </p:spTree>
    <p:extLst>
      <p:ext uri="{BB962C8B-B14F-4D97-AF65-F5344CB8AC3E}">
        <p14:creationId xmlns:p14="http://schemas.microsoft.com/office/powerpoint/2010/main" val="2271672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7544" y="476672"/>
            <a:ext cx="8229600" cy="5793507"/>
          </a:xfrm>
        </p:spPr>
        <p:txBody>
          <a:bodyPr/>
          <a:lstStyle/>
          <a:p>
            <a:pPr lvl="0">
              <a:defRPr sz="1800"/>
            </a:pPr>
            <a:r>
              <a:rPr lang="en-US" sz="2400" dirty="0"/>
              <a:t>Diagnosis of schizophrenia does not predict prognosis, outcome or treatment (</a:t>
            </a:r>
            <a:r>
              <a:rPr lang="en-US" sz="2400" dirty="0" err="1"/>
              <a:t>Bentall</a:t>
            </a:r>
            <a:r>
              <a:rPr lang="en-US" sz="2400" dirty="0"/>
              <a:t>, 2004</a:t>
            </a:r>
            <a:r>
              <a:rPr lang="en-US" sz="2400" dirty="0" smtClean="0"/>
              <a:t>)</a:t>
            </a:r>
          </a:p>
          <a:p>
            <a:pPr lvl="0">
              <a:defRPr sz="1800"/>
            </a:pPr>
            <a:endParaRPr lang="en-US" sz="2400" dirty="0"/>
          </a:p>
          <a:p>
            <a:pPr>
              <a:defRPr sz="1800"/>
            </a:pPr>
            <a:r>
              <a:rPr lang="en-US" sz="2400" dirty="0" smtClean="0"/>
              <a:t>Allen Frances (Chair of the APA DSM-IV committee) </a:t>
            </a:r>
          </a:p>
          <a:p>
            <a:pPr>
              <a:defRPr sz="1800"/>
            </a:pPr>
            <a:endParaRPr lang="en-US" sz="2400" dirty="0" smtClean="0"/>
          </a:p>
          <a:p>
            <a:pPr lvl="1">
              <a:defRPr sz="1800"/>
            </a:pPr>
            <a:r>
              <a:rPr lang="en-GB" sz="2000" i="1" dirty="0" smtClean="0"/>
              <a:t>DSM</a:t>
            </a:r>
            <a:r>
              <a:rPr lang="en-GB" sz="2000" i="1" dirty="0"/>
              <a:t>-5 announced it would accept agreements among </a:t>
            </a:r>
            <a:r>
              <a:rPr lang="en-GB" sz="2000" i="1" dirty="0" err="1"/>
              <a:t>raters</a:t>
            </a:r>
            <a:r>
              <a:rPr lang="en-GB" sz="2000" i="1" dirty="0"/>
              <a:t> that were sometimes barely better than two monkeys throwing darts at a diagnostic board.  </a:t>
            </a:r>
            <a:r>
              <a:rPr lang="en-GB" sz="2000" dirty="0"/>
              <a:t>(Frances, 2013, p.175)</a:t>
            </a:r>
            <a:endParaRPr lang="en-US" sz="2000" dirty="0" smtClean="0"/>
          </a:p>
          <a:p>
            <a:pPr>
              <a:defRPr sz="1800"/>
            </a:pPr>
            <a:endParaRPr lang="en-US" sz="2400" dirty="0"/>
          </a:p>
          <a:p>
            <a:pPr lvl="0">
              <a:defRPr sz="1800"/>
            </a:pPr>
            <a:r>
              <a:rPr lang="en-US" sz="2400" dirty="0"/>
              <a:t>Of course, even if raters can agree it does not mean the construct exists in the real world (e.g. Santa Claus, unicorns </a:t>
            </a:r>
            <a:r>
              <a:rPr lang="en-US" sz="2400" dirty="0" err="1"/>
              <a:t>etc</a:t>
            </a:r>
            <a:r>
              <a:rPr lang="en-US" sz="2400" dirty="0"/>
              <a:t>)</a:t>
            </a:r>
          </a:p>
          <a:p>
            <a:endParaRPr lang="en-US" dirty="0"/>
          </a:p>
        </p:txBody>
      </p:sp>
    </p:spTree>
    <p:extLst>
      <p:ext uri="{BB962C8B-B14F-4D97-AF65-F5344CB8AC3E}">
        <p14:creationId xmlns:p14="http://schemas.microsoft.com/office/powerpoint/2010/main" val="3583263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5576" y="188640"/>
            <a:ext cx="7488832" cy="5759742"/>
          </a:xfrm>
          <a:prstGeom prst="rect">
            <a:avLst/>
          </a:prstGeom>
        </p:spPr>
      </p:pic>
      <p:pic>
        <p:nvPicPr>
          <p:cNvPr id="5" name="Picture 4"/>
          <p:cNvPicPr>
            <a:picLocks noChangeAspect="1"/>
          </p:cNvPicPr>
          <p:nvPr/>
        </p:nvPicPr>
        <p:blipFill>
          <a:blip r:embed="rId3"/>
          <a:stretch>
            <a:fillRect/>
          </a:stretch>
        </p:blipFill>
        <p:spPr>
          <a:xfrm>
            <a:off x="4211960" y="6021288"/>
            <a:ext cx="4064000" cy="533400"/>
          </a:xfrm>
          <a:prstGeom prst="rect">
            <a:avLst/>
          </a:prstGeom>
        </p:spPr>
      </p:pic>
      <p:sp>
        <p:nvSpPr>
          <p:cNvPr id="6" name="Title 5"/>
          <p:cNvSpPr>
            <a:spLocks noGrp="1"/>
          </p:cNvSpPr>
          <p:nvPr>
            <p:ph type="title"/>
          </p:nvPr>
        </p:nvSpPr>
        <p:spPr>
          <a:xfrm>
            <a:off x="8676456" y="5661248"/>
            <a:ext cx="92914" cy="507171"/>
          </a:xfrm>
        </p:spPr>
        <p:txBody>
          <a:bodyPr>
            <a:noAutofit/>
          </a:bodyPr>
          <a:lstStyle/>
          <a:p>
            <a:pPr algn="l"/>
            <a:endParaRPr lang="en-US" sz="1600" dirty="0">
              <a:latin typeface="Arial"/>
              <a:cs typeface="Arial"/>
            </a:endParaRPr>
          </a:p>
        </p:txBody>
      </p:sp>
      <p:sp>
        <p:nvSpPr>
          <p:cNvPr id="2" name="Content Placeholder 1"/>
          <p:cNvSpPr>
            <a:spLocks noGrp="1"/>
          </p:cNvSpPr>
          <p:nvPr>
            <p:ph idx="1"/>
          </p:nvPr>
        </p:nvSpPr>
        <p:spPr>
          <a:xfrm>
            <a:off x="467544" y="6021288"/>
            <a:ext cx="3687011" cy="502444"/>
          </a:xfrm>
        </p:spPr>
        <p:txBody>
          <a:bodyPr>
            <a:normAutofit fontScale="40000" lnSpcReduction="20000"/>
          </a:bodyPr>
          <a:lstStyle/>
          <a:p>
            <a:pPr marL="0" indent="0">
              <a:buNone/>
            </a:pPr>
            <a:r>
              <a:rPr lang="en-US" dirty="0">
                <a:latin typeface="Arial" charset="0"/>
                <a:ea typeface="MS PGothic" charset="0"/>
              </a:rPr>
              <a:t>Source:  Freedman et al (2013</a:t>
            </a:r>
            <a:r>
              <a:rPr lang="en-US" dirty="0" smtClean="0">
                <a:latin typeface="Arial" charset="0"/>
                <a:ea typeface="MS PGothic" charset="0"/>
              </a:rPr>
              <a:t>) -- Editorial </a:t>
            </a:r>
            <a:r>
              <a:rPr lang="en-US" dirty="0">
                <a:latin typeface="Arial" charset="0"/>
                <a:ea typeface="MS PGothic" charset="0"/>
              </a:rPr>
              <a:t>in </a:t>
            </a:r>
            <a:r>
              <a:rPr lang="en-US" i="1" dirty="0">
                <a:latin typeface="Arial" charset="0"/>
                <a:ea typeface="MS PGothic" charset="0"/>
              </a:rPr>
              <a:t>American Journal of Psychiatry</a:t>
            </a:r>
            <a:r>
              <a:rPr lang="en-US" dirty="0">
                <a:latin typeface="Arial" charset="0"/>
                <a:ea typeface="MS PGothic" charset="0"/>
              </a:rPr>
              <a:t>, </a:t>
            </a:r>
            <a:r>
              <a:rPr lang="en-US" dirty="0" smtClean="0">
                <a:latin typeface="Arial" charset="0"/>
                <a:ea typeface="MS PGothic" charset="0"/>
              </a:rPr>
              <a:t>January.</a:t>
            </a:r>
            <a:endParaRPr lang="en-US" dirty="0"/>
          </a:p>
        </p:txBody>
      </p:sp>
    </p:spTree>
    <p:extLst>
      <p:ext uri="{BB962C8B-B14F-4D97-AF65-F5344CB8AC3E}">
        <p14:creationId xmlns:p14="http://schemas.microsoft.com/office/powerpoint/2010/main" val="3784847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95536" y="116632"/>
            <a:ext cx="8229600" cy="1143000"/>
          </a:xfrm>
        </p:spPr>
        <p:txBody>
          <a:bodyPr/>
          <a:lstStyle/>
          <a:p>
            <a:pPr eaLnBrk="1" hangingPunct="1">
              <a:defRPr/>
            </a:pPr>
            <a:r>
              <a:rPr lang="en-US" sz="3600" dirty="0">
                <a:latin typeface="Arial" charset="0"/>
                <a:cs typeface="Arial" charset="0"/>
              </a:rPr>
              <a:t>So, what can we do?</a:t>
            </a:r>
            <a:endParaRPr lang="en-US" sz="3600" dirty="0" smtClean="0">
              <a:latin typeface="Arial" charset="0"/>
              <a:cs typeface="Arial" charset="0"/>
            </a:endParaRPr>
          </a:p>
        </p:txBody>
      </p:sp>
      <p:sp>
        <p:nvSpPr>
          <p:cNvPr id="17411" name="Content Placeholder 2"/>
          <p:cNvSpPr>
            <a:spLocks noGrp="1"/>
          </p:cNvSpPr>
          <p:nvPr>
            <p:ph idx="1"/>
          </p:nvPr>
        </p:nvSpPr>
        <p:spPr>
          <a:xfrm>
            <a:off x="395536" y="1340768"/>
            <a:ext cx="8229600" cy="5328592"/>
          </a:xfrm>
        </p:spPr>
        <p:txBody>
          <a:bodyPr/>
          <a:lstStyle/>
          <a:p>
            <a:pPr eaLnBrk="1" hangingPunct="1">
              <a:defRPr/>
            </a:pPr>
            <a:r>
              <a:rPr lang="en-US" sz="2400" dirty="0" smtClean="0">
                <a:latin typeface="Arial" charset="0"/>
                <a:cs typeface="Arial" charset="0"/>
              </a:rPr>
              <a:t>Remember that change is possible:  </a:t>
            </a:r>
            <a:r>
              <a:rPr lang="en-GB" sz="2400" dirty="0">
                <a:latin typeface="Arial" charset="0"/>
                <a:cs typeface="Arial" charset="0"/>
              </a:rPr>
              <a:t>water sanitation in 19</a:t>
            </a:r>
            <a:r>
              <a:rPr lang="en-GB" sz="2400" baseline="30000" dirty="0">
                <a:latin typeface="Arial" charset="0"/>
                <a:cs typeface="Arial" charset="0"/>
              </a:rPr>
              <a:t>th</a:t>
            </a:r>
            <a:r>
              <a:rPr lang="en-GB" sz="2400" dirty="0">
                <a:latin typeface="Arial" charset="0"/>
                <a:cs typeface="Arial" charset="0"/>
              </a:rPr>
              <a:t> century; </a:t>
            </a:r>
            <a:r>
              <a:rPr lang="en-GB" sz="2400" dirty="0" smtClean="0">
                <a:latin typeface="Arial" charset="0"/>
                <a:cs typeface="Arial" charset="0"/>
              </a:rPr>
              <a:t>smoking; changing attitudes to sexuality </a:t>
            </a:r>
            <a:r>
              <a:rPr lang="en-GB" sz="2400" dirty="0" err="1" smtClean="0">
                <a:latin typeface="Arial" charset="0"/>
                <a:cs typeface="Arial" charset="0"/>
              </a:rPr>
              <a:t>etc</a:t>
            </a:r>
            <a:endParaRPr lang="en-GB" sz="2400" dirty="0" smtClean="0">
              <a:latin typeface="Arial" charset="0"/>
              <a:cs typeface="Arial" charset="0"/>
            </a:endParaRPr>
          </a:p>
          <a:p>
            <a:pPr eaLnBrk="1" hangingPunct="1">
              <a:defRPr/>
            </a:pPr>
            <a:endParaRPr lang="en-GB" sz="2400" dirty="0" smtClean="0">
              <a:latin typeface="Arial" charset="0"/>
              <a:cs typeface="Arial" charset="0"/>
            </a:endParaRPr>
          </a:p>
          <a:p>
            <a:pPr eaLnBrk="1" hangingPunct="1">
              <a:defRPr/>
            </a:pPr>
            <a:r>
              <a:rPr lang="en-GB" sz="2400" dirty="0" smtClean="0">
                <a:latin typeface="Arial" charset="0"/>
                <a:cs typeface="Arial" charset="0"/>
              </a:rPr>
              <a:t>We need to influence public opinion at grass roots level to introduce radical change </a:t>
            </a:r>
            <a:r>
              <a:rPr lang="en-US" sz="2400" dirty="0" smtClean="0"/>
              <a:t>to address </a:t>
            </a:r>
            <a:r>
              <a:rPr lang="en-US" sz="2400" dirty="0"/>
              <a:t>structural causes of </a:t>
            </a:r>
            <a:r>
              <a:rPr lang="en-US" sz="2400" dirty="0" smtClean="0"/>
              <a:t>distress</a:t>
            </a:r>
            <a:r>
              <a:rPr lang="en-GB" sz="2400" dirty="0" smtClean="0">
                <a:latin typeface="Arial" charset="0"/>
                <a:cs typeface="Arial" charset="0"/>
              </a:rPr>
              <a:t> (e.g. 1945 general election)</a:t>
            </a:r>
          </a:p>
          <a:p>
            <a:pPr eaLnBrk="1" hangingPunct="1">
              <a:defRPr/>
            </a:pPr>
            <a:endParaRPr lang="en-GB" sz="2400" dirty="0" smtClean="0">
              <a:latin typeface="Arial" charset="0"/>
              <a:cs typeface="Arial" charset="0"/>
            </a:endParaRPr>
          </a:p>
          <a:p>
            <a:pPr eaLnBrk="1" hangingPunct="1">
              <a:defRPr/>
            </a:pPr>
            <a:r>
              <a:rPr lang="en-GB" sz="2400" dirty="0">
                <a:latin typeface="Arial" charset="0"/>
                <a:cs typeface="Arial" charset="0"/>
              </a:rPr>
              <a:t>S</a:t>
            </a:r>
            <a:r>
              <a:rPr lang="en-GB" sz="2400" dirty="0" smtClean="0">
                <a:latin typeface="Arial" charset="0"/>
                <a:cs typeface="Arial" charset="0"/>
              </a:rPr>
              <a:t>peak </a:t>
            </a:r>
            <a:r>
              <a:rPr lang="en-GB" sz="2400" dirty="0">
                <a:latin typeface="Arial" charset="0"/>
                <a:cs typeface="Arial" charset="0"/>
              </a:rPr>
              <a:t>truth to power about the sources of </a:t>
            </a:r>
            <a:r>
              <a:rPr lang="en-GB" sz="2400" dirty="0" smtClean="0">
                <a:latin typeface="Arial" charset="0"/>
                <a:cs typeface="Arial" charset="0"/>
              </a:rPr>
              <a:t>distress and influence the media agenda (blogs, radio phone-ins </a:t>
            </a:r>
            <a:r>
              <a:rPr lang="en-GB" sz="2400" dirty="0" err="1" smtClean="0">
                <a:latin typeface="Arial" charset="0"/>
                <a:cs typeface="Arial" charset="0"/>
              </a:rPr>
              <a:t>etc</a:t>
            </a:r>
            <a:r>
              <a:rPr lang="en-GB" sz="2400" dirty="0" smtClean="0">
                <a:latin typeface="Arial" charset="0"/>
                <a:cs typeface="Arial" charset="0"/>
              </a:rPr>
              <a:t>)</a:t>
            </a:r>
          </a:p>
          <a:p>
            <a:pPr eaLnBrk="1" hangingPunct="1">
              <a:defRPr/>
            </a:pPr>
            <a:endParaRPr lang="en-US" sz="2400" dirty="0"/>
          </a:p>
          <a:p>
            <a:r>
              <a:rPr lang="en-US" sz="2400" dirty="0"/>
              <a:t>Facilitate community-based approaches (e.g. peer support networks </a:t>
            </a:r>
            <a:r>
              <a:rPr lang="en-US" sz="2400" dirty="0" err="1"/>
              <a:t>etc</a:t>
            </a:r>
            <a:r>
              <a:rPr lang="en-US" sz="2400" dirty="0"/>
              <a:t>)</a:t>
            </a:r>
          </a:p>
          <a:p>
            <a:pPr eaLnBrk="1" hangingPunct="1">
              <a:defRPr/>
            </a:pPr>
            <a:endParaRPr lang="en-GB" sz="2400" dirty="0">
              <a:latin typeface="Arial" charset="0"/>
              <a:cs typeface="Arial" charset="0"/>
            </a:endParaRPr>
          </a:p>
          <a:p>
            <a:pPr marL="0" indent="0" eaLnBrk="1" hangingPunct="1">
              <a:buNone/>
              <a:defRPr/>
            </a:pPr>
            <a:endParaRPr lang="en-US" dirty="0" smtClean="0">
              <a:latin typeface="Arial" charset="0"/>
              <a:cs typeface="Arial" charset="0"/>
            </a:endParaRPr>
          </a:p>
        </p:txBody>
      </p:sp>
    </p:spTree>
    <p:extLst>
      <p:ext uri="{BB962C8B-B14F-4D97-AF65-F5344CB8AC3E}">
        <p14:creationId xmlns:p14="http://schemas.microsoft.com/office/powerpoint/2010/main" val="2591187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274638"/>
            <a:ext cx="8928992" cy="1143000"/>
          </a:xfrm>
        </p:spPr>
        <p:txBody>
          <a:bodyPr/>
          <a:lstStyle/>
          <a:p>
            <a:r>
              <a:rPr lang="en-GB" sz="2800" dirty="0"/>
              <a:t>B</a:t>
            </a:r>
            <a:r>
              <a:rPr lang="en-GB" sz="2800" dirty="0" smtClean="0"/>
              <a:t>uilding </a:t>
            </a:r>
            <a:r>
              <a:rPr lang="en-GB" sz="2800" dirty="0"/>
              <a:t>support </a:t>
            </a:r>
            <a:r>
              <a:rPr lang="en-GB" sz="2800" dirty="0" smtClean="0"/>
              <a:t>to </a:t>
            </a:r>
            <a:r>
              <a:rPr lang="en-GB" sz="2800" dirty="0"/>
              <a:t>address inequality as a public health issue </a:t>
            </a:r>
            <a:endParaRPr lang="en-US" sz="2800" dirty="0"/>
          </a:p>
        </p:txBody>
      </p:sp>
      <p:sp>
        <p:nvSpPr>
          <p:cNvPr id="4" name="Content Placeholder 3"/>
          <p:cNvSpPr>
            <a:spLocks noGrp="1"/>
          </p:cNvSpPr>
          <p:nvPr>
            <p:ph sz="half" idx="1"/>
          </p:nvPr>
        </p:nvSpPr>
        <p:spPr>
          <a:xfrm>
            <a:off x="457200" y="5949280"/>
            <a:ext cx="370384" cy="176883"/>
          </a:xfrm>
        </p:spPr>
        <p:txBody>
          <a:bodyPr/>
          <a:lstStyle/>
          <a:p>
            <a:endParaRPr lang="en-US" dirty="0"/>
          </a:p>
        </p:txBody>
      </p:sp>
      <p:sp>
        <p:nvSpPr>
          <p:cNvPr id="5" name="Content Placeholder 4"/>
          <p:cNvSpPr>
            <a:spLocks noGrp="1"/>
          </p:cNvSpPr>
          <p:nvPr>
            <p:ph sz="half" idx="2"/>
          </p:nvPr>
        </p:nvSpPr>
        <p:spPr>
          <a:xfrm>
            <a:off x="467544" y="1772816"/>
            <a:ext cx="8219256" cy="4824536"/>
          </a:xfrm>
        </p:spPr>
        <p:txBody>
          <a:bodyPr/>
          <a:lstStyle/>
          <a:p>
            <a:pPr marL="0" indent="0">
              <a:buNone/>
            </a:pPr>
            <a:r>
              <a:rPr lang="en-US" dirty="0" smtClean="0"/>
              <a:t>Joseph </a:t>
            </a:r>
            <a:r>
              <a:rPr lang="en-US" dirty="0" err="1"/>
              <a:t>Rowntree</a:t>
            </a:r>
            <a:r>
              <a:rPr lang="en-US" dirty="0"/>
              <a:t> </a:t>
            </a:r>
            <a:r>
              <a:rPr lang="en-US" dirty="0" smtClean="0"/>
              <a:t>Trust:</a:t>
            </a:r>
          </a:p>
          <a:p>
            <a:pPr marL="0" indent="0">
              <a:buNone/>
            </a:pPr>
            <a:endParaRPr lang="en-US" dirty="0"/>
          </a:p>
          <a:p>
            <a:r>
              <a:rPr lang="en-US" dirty="0" smtClean="0"/>
              <a:t>Focus on specifics not just ‘poverty’ in general</a:t>
            </a:r>
          </a:p>
          <a:p>
            <a:r>
              <a:rPr lang="en-US" dirty="0" smtClean="0"/>
              <a:t>Use variety of </a:t>
            </a:r>
            <a:r>
              <a:rPr lang="en-US" dirty="0"/>
              <a:t>media and target specific </a:t>
            </a:r>
            <a:r>
              <a:rPr lang="en-US" dirty="0" smtClean="0"/>
              <a:t>groups</a:t>
            </a:r>
          </a:p>
          <a:p>
            <a:r>
              <a:rPr lang="en-US" dirty="0" smtClean="0"/>
              <a:t>Facts &amp; real life examples</a:t>
            </a:r>
          </a:p>
          <a:p>
            <a:r>
              <a:rPr lang="en-US" dirty="0" smtClean="0"/>
              <a:t>Identify clear solutions</a:t>
            </a:r>
          </a:p>
          <a:p>
            <a:r>
              <a:rPr lang="en-US" dirty="0" smtClean="0"/>
              <a:t>Not making audience feel guilty – focus on how change will benefit most and on successes rather than simply hardship</a:t>
            </a:r>
          </a:p>
        </p:txBody>
      </p:sp>
    </p:spTree>
    <p:extLst>
      <p:ext uri="{BB962C8B-B14F-4D97-AF65-F5344CB8AC3E}">
        <p14:creationId xmlns:p14="http://schemas.microsoft.com/office/powerpoint/2010/main" val="1809693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Addressing myths &amp; misperceptions about poverty</a:t>
            </a:r>
            <a:endParaRPr lang="en-US" dirty="0"/>
          </a:p>
        </p:txBody>
      </p:sp>
      <p:pic>
        <p:nvPicPr>
          <p:cNvPr id="3" name="Picture 2"/>
          <p:cNvPicPr>
            <a:picLocks noChangeAspect="1"/>
          </p:cNvPicPr>
          <p:nvPr/>
        </p:nvPicPr>
        <p:blipFill>
          <a:blip r:embed="rId2"/>
          <a:stretch>
            <a:fillRect/>
          </a:stretch>
        </p:blipFill>
        <p:spPr>
          <a:xfrm>
            <a:off x="251520" y="2204864"/>
            <a:ext cx="8596273" cy="3890407"/>
          </a:xfrm>
          <a:prstGeom prst="rect">
            <a:avLst/>
          </a:prstGeom>
        </p:spPr>
      </p:pic>
    </p:spTree>
    <p:extLst>
      <p:ext uri="{BB962C8B-B14F-4D97-AF65-F5344CB8AC3E}">
        <p14:creationId xmlns:p14="http://schemas.microsoft.com/office/powerpoint/2010/main" val="4159990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661248"/>
            <a:ext cx="8856984" cy="648072"/>
          </a:xfrm>
        </p:spPr>
        <p:txBody>
          <a:bodyPr/>
          <a:lstStyle/>
          <a:p>
            <a:r>
              <a:rPr lang="en-GB" sz="1800" dirty="0" err="1"/>
              <a:t>Smail</a:t>
            </a:r>
            <a:r>
              <a:rPr lang="en-GB" sz="1800" dirty="0"/>
              <a:t>, D. (1996).  J. Richard Marshall.  </a:t>
            </a:r>
            <a:r>
              <a:rPr lang="en-GB" sz="1800" i="1" dirty="0"/>
              <a:t>Clinical Psychology Forum</a:t>
            </a:r>
            <a:r>
              <a:rPr lang="en-GB" sz="1800" dirty="0"/>
              <a:t>,</a:t>
            </a:r>
            <a:r>
              <a:rPr lang="en-GB" sz="1800" b="1" dirty="0"/>
              <a:t> 95</a:t>
            </a:r>
            <a:r>
              <a:rPr lang="en-GB" sz="1800" dirty="0"/>
              <a:t>, 14-17</a:t>
            </a:r>
            <a:r>
              <a:rPr lang="en-GB" sz="1800" dirty="0" smtClean="0"/>
              <a:t>.</a:t>
            </a:r>
            <a:endParaRPr lang="en-US" sz="1800" dirty="0"/>
          </a:p>
        </p:txBody>
      </p:sp>
      <p:sp>
        <p:nvSpPr>
          <p:cNvPr id="3" name="Content Placeholder 2"/>
          <p:cNvSpPr>
            <a:spLocks noGrp="1"/>
          </p:cNvSpPr>
          <p:nvPr>
            <p:ph idx="1"/>
          </p:nvPr>
        </p:nvSpPr>
        <p:spPr>
          <a:xfrm>
            <a:off x="467544" y="548680"/>
            <a:ext cx="8229600" cy="4525963"/>
          </a:xfrm>
        </p:spPr>
        <p:txBody>
          <a:bodyPr/>
          <a:lstStyle/>
          <a:p>
            <a:r>
              <a:rPr lang="en-GB" sz="2400" dirty="0"/>
              <a:t>I just </a:t>
            </a:r>
            <a:r>
              <a:rPr lang="en-GB" sz="2400" i="1" dirty="0"/>
              <a:t>know</a:t>
            </a:r>
            <a:r>
              <a:rPr lang="en-GB" sz="2400" dirty="0"/>
              <a:t> that the biological approach to psychological distress is bollocks ... I personally just can't be bothered to </a:t>
            </a:r>
            <a:r>
              <a:rPr lang="en-GB" sz="2400" i="1" dirty="0"/>
              <a:t>argue</a:t>
            </a:r>
            <a:r>
              <a:rPr lang="en-GB" sz="2400" dirty="0"/>
              <a:t> about it any more with a new generation.  I don't care what 'new evidence' is supposedly advanced:  I've seen it all before.  Fatuous, self-important professors in white coats staring at computer images of people's brain waves, etc., expounding their half-baked ideas to mesmerized television pundits who swallow the story whole and breathlessly reproduce it for the viewing millions.  It's all crap and I'm too old and too tired to be doing with it ... But that is </a:t>
            </a:r>
            <a:r>
              <a:rPr lang="en-GB" sz="2400" i="1" dirty="0"/>
              <a:t>not</a:t>
            </a:r>
            <a:r>
              <a:rPr lang="en-GB" sz="2400" dirty="0"/>
              <a:t> the attitude! ... These ideas are dangerous and destructive and they have to be dealt </a:t>
            </a:r>
            <a:r>
              <a:rPr lang="en-GB" sz="2400" dirty="0" smtClean="0"/>
              <a:t>with.  </a:t>
            </a:r>
            <a:r>
              <a:rPr lang="en-GB" sz="2400" dirty="0" err="1" smtClean="0"/>
              <a:t>Smail</a:t>
            </a:r>
            <a:r>
              <a:rPr lang="en-GB" sz="2400" dirty="0" smtClean="0"/>
              <a:t> </a:t>
            </a:r>
            <a:r>
              <a:rPr lang="en-GB" sz="2400" dirty="0"/>
              <a:t>(</a:t>
            </a:r>
            <a:r>
              <a:rPr lang="en-GB" sz="2400" dirty="0" smtClean="0"/>
              <a:t>1996, </a:t>
            </a:r>
            <a:r>
              <a:rPr lang="en-GB" sz="2400" dirty="0"/>
              <a:t>p.16)</a:t>
            </a:r>
          </a:p>
          <a:p>
            <a:pPr marL="0" indent="0">
              <a:buNone/>
            </a:pPr>
            <a:endParaRPr lang="en-US" dirty="0"/>
          </a:p>
        </p:txBody>
      </p:sp>
    </p:spTree>
    <p:extLst>
      <p:ext uri="{BB962C8B-B14F-4D97-AF65-F5344CB8AC3E}">
        <p14:creationId xmlns:p14="http://schemas.microsoft.com/office/powerpoint/2010/main" val="2121958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661248"/>
            <a:ext cx="8229600" cy="850106"/>
          </a:xfrm>
        </p:spPr>
        <p:txBody>
          <a:bodyPr/>
          <a:lstStyle/>
          <a:p>
            <a:pPr algn="l"/>
            <a:r>
              <a:rPr lang="en-US" sz="2800" dirty="0" err="1" smtClean="0"/>
              <a:t>d.harper@uel.ac.uk</a:t>
            </a:r>
            <a:endParaRPr lang="en-US" sz="2800" dirty="0"/>
          </a:p>
        </p:txBody>
      </p:sp>
      <p:pic>
        <p:nvPicPr>
          <p:cNvPr id="35841" name="Picture 6" descr="Thatsallfolks"/>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339752" y="764704"/>
            <a:ext cx="4219575" cy="4244975"/>
          </a:xfrm>
        </p:spPr>
      </p:pic>
      <p:sp>
        <p:nvSpPr>
          <p:cNvPr id="34818" name="Rectangle 2"/>
          <p:cNvSpPr>
            <a:spLocks noChangeArrowheads="1"/>
          </p:cNvSpPr>
          <p:nvPr/>
        </p:nvSpPr>
        <p:spPr bwMode="auto">
          <a:xfrm>
            <a:off x="755650" y="981075"/>
            <a:ext cx="7632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algn="ctr" eaLnBrk="1" hangingPunct="1"/>
            <a:endParaRPr lang="en-US" altLang="en-US" sz="2000"/>
          </a:p>
        </p:txBody>
      </p:sp>
    </p:spTree>
    <p:extLst>
      <p:ext uri="{BB962C8B-B14F-4D97-AF65-F5344CB8AC3E}">
        <p14:creationId xmlns:p14="http://schemas.microsoft.com/office/powerpoint/2010/main" val="3368273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1238</TotalTime>
  <Words>1283</Words>
  <Application>Microsoft Office PowerPoint</Application>
  <PresentationFormat>On-screen Show (4:3)</PresentationFormat>
  <Paragraphs>133</Paragraphs>
  <Slides>30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MS PGothic</vt:lpstr>
      <vt:lpstr>MS PGothic</vt:lpstr>
      <vt:lpstr>Arial</vt:lpstr>
      <vt:lpstr>Default Design</vt:lpstr>
      <vt:lpstr>Chart</vt:lpstr>
      <vt:lpstr>From the individual to the social:  The promise (and problems) of a public health approach to distress</vt:lpstr>
      <vt:lpstr>Harper, D. (1993).  The personal and the political:  a rant against fragmentation.  Clinical Psychology Forum, 62, 23. </vt:lpstr>
      <vt:lpstr>The inexorable rise of individualised ‘technical’ interventions</vt:lpstr>
      <vt:lpstr>Increasing expenditure on medication (from Social Exclusion Unit, 2004)</vt:lpstr>
      <vt:lpstr>Prescription rates continue to rise in 2000s (Ilyas &amp; Moncrieff, 2012)</vt:lpstr>
      <vt:lpstr>Increasing numbers of mental health professionals</vt:lpstr>
      <vt:lpstr>Increasing numbers of clinical psychologists</vt:lpstr>
      <vt:lpstr>Limitations of individual interventions</vt:lpstr>
      <vt:lpstr>PowerPoint Presentation</vt:lpstr>
      <vt:lpstr>Legitimising a social approach to distress </vt:lpstr>
      <vt:lpstr>What can we learn from public health?</vt:lpstr>
      <vt:lpstr>http://www.bbc.co.uk/news/uk-23553897 </vt:lpstr>
      <vt:lpstr>A primary prevention approach </vt:lpstr>
      <vt:lpstr>Micro:  Mapping pathways between social factors and distress associated with psychotic experiences</vt:lpstr>
      <vt:lpstr>PowerPoint Presentation</vt:lpstr>
      <vt:lpstr>Example:  social inequality and paranoia (Cromby &amp; Harper, 2009)</vt:lpstr>
      <vt:lpstr>PowerPoint Presentation</vt:lpstr>
      <vt:lpstr>Macro:  Addressing social inequality</vt:lpstr>
      <vt:lpstr>Limitations of a public health approach</vt:lpstr>
      <vt:lpstr>PowerPoint Presentation</vt:lpstr>
      <vt:lpstr>Reliability and validity problems</vt:lpstr>
      <vt:lpstr>PowerPoint Presentation</vt:lpstr>
      <vt:lpstr>PowerPoint Presentation</vt:lpstr>
      <vt:lpstr>PowerPoint Presentation</vt:lpstr>
      <vt:lpstr>PowerPoint Presentation</vt:lpstr>
      <vt:lpstr>So, what can we do?</vt:lpstr>
      <vt:lpstr>Building support to address inequality as a public health issue </vt:lpstr>
      <vt:lpstr>Addressing myths &amp; misperceptions about poverty</vt:lpstr>
      <vt:lpstr>Smail, D. (1996).  J. Richard Marshall.  Clinical Psychology Forum, 95, 14-17.</vt:lpstr>
      <vt:lpstr>d.harper@uel.ac.uk</vt:lpstr>
    </vt:vector>
  </TitlesOfParts>
  <Company>UEL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dc:creator>
  <cp:lastModifiedBy>Microsoft account</cp:lastModifiedBy>
  <cp:revision>135</cp:revision>
  <dcterms:created xsi:type="dcterms:W3CDTF">2008-11-07T17:11:25Z</dcterms:created>
  <dcterms:modified xsi:type="dcterms:W3CDTF">2023-02-25T16:18:21Z</dcterms:modified>
</cp:coreProperties>
</file>