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57" r:id="rId4"/>
    <p:sldId id="258" r:id="rId5"/>
    <p:sldId id="259" r:id="rId6"/>
    <p:sldId id="260" r:id="rId7"/>
    <p:sldId id="261" r:id="rId8"/>
    <p:sldId id="269" r:id="rId9"/>
    <p:sldId id="262" r:id="rId10"/>
    <p:sldId id="263" r:id="rId11"/>
    <p:sldId id="267" r:id="rId12"/>
    <p:sldId id="268" r:id="rId13"/>
    <p:sldId id="270" r:id="rId14"/>
    <p:sldId id="271" r:id="rId15"/>
    <p:sldId id="272" r:id="rId16"/>
    <p:sldId id="273" r:id="rId17"/>
    <p:sldId id="274" r:id="rId18"/>
    <p:sldId id="276" r:id="rId19"/>
    <p:sldId id="2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2865460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3125178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3486914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159123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3050412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4218192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723536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3615686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2310429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3216255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FCF6CC9-9AA2-4872-8FC4-06B804385670}" type="datetimeFigureOut">
              <a:rPr lang="en-GB" smtClean="0"/>
              <a:pPr/>
              <a:t>25/02/2023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2FEA6B-164C-4812-B493-4B2775495D73}" type="slidenum">
              <a:rPr lang="en-GB" smtClean="0"/>
              <a:pPr/>
              <a:t>‹#›</a:t>
            </a:fld>
            <a:endParaRPr lang="en-GB"/>
          </a:p>
        </p:txBody>
      </p:sp>
    </p:spTree>
    <p:extLst>
      <p:ext uri="{BB962C8B-B14F-4D97-AF65-F5344CB8AC3E}">
        <p14:creationId xmlns:p14="http://schemas.microsoft.com/office/powerpoint/2010/main" val="250102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F6CC9-9AA2-4872-8FC4-06B804385670}" type="datetimeFigureOut">
              <a:rPr lang="en-GB" smtClean="0"/>
              <a:pPr/>
              <a:t>25/02/2023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2FEA6B-164C-4812-B493-4B2775495D73}" type="slidenum">
              <a:rPr lang="en-GB" smtClean="0"/>
              <a:pPr/>
              <a:t>‹#›</a:t>
            </a:fld>
            <a:endParaRPr lang="en-GB"/>
          </a:p>
        </p:txBody>
      </p:sp>
    </p:spTree>
    <p:extLst>
      <p:ext uri="{BB962C8B-B14F-4D97-AF65-F5344CB8AC3E}">
        <p14:creationId xmlns:p14="http://schemas.microsoft.com/office/powerpoint/2010/main" val="1339682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On The Necessary Ambivalence In  The Work of David </a:t>
            </a:r>
            <a:r>
              <a:rPr lang="en-GB" dirty="0" err="1" smtClean="0"/>
              <a:t>Smail</a:t>
            </a:r>
            <a:endParaRPr lang="en-GB" dirty="0"/>
          </a:p>
        </p:txBody>
      </p:sp>
      <p:sp>
        <p:nvSpPr>
          <p:cNvPr id="3" name="Subtitle 2"/>
          <p:cNvSpPr>
            <a:spLocks noGrp="1"/>
          </p:cNvSpPr>
          <p:nvPr>
            <p:ph type="subTitle" idx="1"/>
          </p:nvPr>
        </p:nvSpPr>
        <p:spPr/>
        <p:txBody>
          <a:bodyPr>
            <a:normAutofit fontScale="77500" lnSpcReduction="20000"/>
          </a:bodyPr>
          <a:lstStyle/>
          <a:p>
            <a:r>
              <a:rPr lang="en-GB" dirty="0" smtClean="0"/>
              <a:t>David Pilgrim PhD</a:t>
            </a:r>
          </a:p>
          <a:p>
            <a:r>
              <a:rPr lang="en-GB" dirty="0" smtClean="0"/>
              <a:t>Professor of Health and Social Policy University of Liverpool &amp; Visiting Professor of Clinical Psychology, University of Southampton</a:t>
            </a:r>
            <a:endParaRPr lang="en-GB" dirty="0"/>
          </a:p>
        </p:txBody>
      </p:sp>
    </p:spTree>
    <p:extLst>
      <p:ext uri="{BB962C8B-B14F-4D97-AF65-F5344CB8AC3E}">
        <p14:creationId xmlns:p14="http://schemas.microsoft.com/office/powerpoint/2010/main" val="19553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Necessary Ambivalence</a:t>
            </a:r>
            <a:endParaRPr lang="en-GB" dirty="0"/>
          </a:p>
        </p:txBody>
      </p:sp>
      <p:sp>
        <p:nvSpPr>
          <p:cNvPr id="3" name="Content Placeholder 2"/>
          <p:cNvSpPr>
            <a:spLocks noGrp="1"/>
          </p:cNvSpPr>
          <p:nvPr>
            <p:ph idx="1"/>
          </p:nvPr>
        </p:nvSpPr>
        <p:spPr/>
        <p:txBody>
          <a:bodyPr>
            <a:normAutofit/>
          </a:bodyPr>
          <a:lstStyle/>
          <a:p>
            <a:pPr marL="0" indent="0">
              <a:buNone/>
            </a:pPr>
            <a:endParaRPr lang="en-GB" dirty="0" smtClean="0"/>
          </a:p>
          <a:p>
            <a:pPr marL="0" indent="0">
              <a:buNone/>
            </a:pPr>
            <a:r>
              <a:rPr lang="en-GB" dirty="0" smtClean="0"/>
              <a:t>                     PERSONAL MEANINGS</a:t>
            </a: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r>
              <a:rPr lang="en-GB" dirty="0" smtClean="0"/>
              <a:t>CONTEXT                                                    CONDUCT</a:t>
            </a:r>
            <a:endParaRPr lang="en-GB" dirty="0"/>
          </a:p>
        </p:txBody>
      </p:sp>
      <p:sp>
        <p:nvSpPr>
          <p:cNvPr id="4" name="Isosceles Triangle 3"/>
          <p:cNvSpPr/>
          <p:nvPr/>
        </p:nvSpPr>
        <p:spPr>
          <a:xfrm>
            <a:off x="2411760" y="2852936"/>
            <a:ext cx="3960440" cy="2304256"/>
          </a:xfrm>
          <a:prstGeom prst="triangle">
            <a:avLst>
              <a:gd name="adj" fmla="val 489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utoShape 2" descr="Image result for simple drawing of triangle"/>
          <p:cNvSpPr>
            <a:spLocks noChangeAspect="1" noChangeArrowheads="1"/>
          </p:cNvSpPr>
          <p:nvPr/>
        </p:nvSpPr>
        <p:spPr bwMode="auto">
          <a:xfrm>
            <a:off x="155575" y="-411163"/>
            <a:ext cx="1095375" cy="857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608072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References</a:t>
            </a:r>
            <a:br>
              <a:rPr lang="en-GB" dirty="0" smtClean="0"/>
            </a:br>
            <a:endParaRPr lang="en-GB" dirty="0"/>
          </a:p>
        </p:txBody>
      </p:sp>
      <p:sp>
        <p:nvSpPr>
          <p:cNvPr id="3" name="Content Placeholder 2"/>
          <p:cNvSpPr>
            <a:spLocks noGrp="1"/>
          </p:cNvSpPr>
          <p:nvPr>
            <p:ph idx="1"/>
          </p:nvPr>
        </p:nvSpPr>
        <p:spPr/>
        <p:txBody>
          <a:bodyPr/>
          <a:lstStyle/>
          <a:p>
            <a:r>
              <a:rPr lang="en-GB" dirty="0" smtClean="0"/>
              <a:t>Rogers, A. and Pilgrim, D. (2014) </a:t>
            </a:r>
            <a:r>
              <a:rPr lang="en-GB" i="1" dirty="0" smtClean="0"/>
              <a:t>A Sociology of Mental Health and Illness (5</a:t>
            </a:r>
            <a:r>
              <a:rPr lang="en-GB" i="1" baseline="30000" dirty="0" smtClean="0"/>
              <a:t>th</a:t>
            </a:r>
            <a:r>
              <a:rPr lang="en-GB" i="1" dirty="0" smtClean="0"/>
              <a:t> Edition) </a:t>
            </a:r>
            <a:r>
              <a:rPr lang="en-GB" dirty="0" smtClean="0"/>
              <a:t>Maidenhead: Open University Press</a:t>
            </a:r>
          </a:p>
          <a:p>
            <a:endParaRPr lang="en-GB" dirty="0"/>
          </a:p>
          <a:p>
            <a:r>
              <a:rPr lang="en-GB" dirty="0" smtClean="0"/>
              <a:t>Pilgrim, D. (2014) </a:t>
            </a:r>
            <a:r>
              <a:rPr lang="en-GB" i="1" dirty="0" smtClean="0"/>
              <a:t>Understanding Mental Health: A Critical Realist Exploration</a:t>
            </a:r>
            <a:r>
              <a:rPr lang="en-GB" dirty="0" smtClean="0"/>
              <a:t> London: Routledge.</a:t>
            </a:r>
          </a:p>
          <a:p>
            <a:endParaRPr lang="en-GB" dirty="0"/>
          </a:p>
        </p:txBody>
      </p:sp>
    </p:spTree>
    <p:extLst>
      <p:ext uri="{BB962C8B-B14F-4D97-AF65-F5344CB8AC3E}">
        <p14:creationId xmlns:p14="http://schemas.microsoft.com/office/powerpoint/2010/main" val="4204765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 points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 Preventing </a:t>
            </a:r>
            <a:r>
              <a:rPr lang="en-GB" dirty="0"/>
              <a:t>mental disorder and promoting mental </a:t>
            </a:r>
            <a:r>
              <a:rPr lang="en-GB" dirty="0" smtClean="0"/>
              <a:t>health</a:t>
            </a:r>
            <a:endParaRPr lang="en-GB" dirty="0"/>
          </a:p>
          <a:p>
            <a:pPr marL="0" indent="0">
              <a:buNone/>
            </a:pPr>
            <a:r>
              <a:rPr lang="en-GB" dirty="0" smtClean="0"/>
              <a:t>• New </a:t>
            </a:r>
            <a:r>
              <a:rPr lang="en-GB" dirty="0"/>
              <a:t>emphasis on </a:t>
            </a:r>
            <a:r>
              <a:rPr lang="en-GB" dirty="0" smtClean="0"/>
              <a:t>wellbeing and happiness</a:t>
            </a:r>
            <a:endParaRPr lang="en-GB" dirty="0"/>
          </a:p>
          <a:p>
            <a:pPr marL="0" indent="0">
              <a:buNone/>
            </a:pPr>
            <a:r>
              <a:rPr lang="en-GB" dirty="0" smtClean="0"/>
              <a:t>• The </a:t>
            </a:r>
            <a:r>
              <a:rPr lang="en-GB" dirty="0"/>
              <a:t>interaction of physical and mental </a:t>
            </a:r>
            <a:r>
              <a:rPr lang="en-GB" dirty="0" smtClean="0"/>
              <a:t>health</a:t>
            </a:r>
            <a:endParaRPr lang="en-GB" dirty="0"/>
          </a:p>
          <a:p>
            <a:pPr marL="0" indent="0">
              <a:buNone/>
            </a:pPr>
            <a:r>
              <a:rPr lang="en-GB" dirty="0" smtClean="0"/>
              <a:t>• Health</a:t>
            </a:r>
            <a:r>
              <a:rPr lang="en-GB" dirty="0"/>
              <a:t>, illness and societal </a:t>
            </a:r>
            <a:r>
              <a:rPr lang="en-GB" dirty="0" smtClean="0"/>
              <a:t>norms</a:t>
            </a:r>
            <a:endParaRPr lang="en-GB" dirty="0"/>
          </a:p>
          <a:p>
            <a:endParaRPr lang="en-GB" dirty="0"/>
          </a:p>
        </p:txBody>
      </p:sp>
    </p:spTree>
    <p:extLst>
      <p:ext uri="{BB962C8B-B14F-4D97-AF65-F5344CB8AC3E}">
        <p14:creationId xmlns:p14="http://schemas.microsoft.com/office/powerpoint/2010/main" val="809079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Prevention and promotion</a:t>
            </a:r>
            <a:endParaRPr lang="en-GB" dirty="0"/>
          </a:p>
        </p:txBody>
      </p:sp>
      <p:sp>
        <p:nvSpPr>
          <p:cNvPr id="3" name="Content Placeholder 2"/>
          <p:cNvSpPr>
            <a:spLocks noGrp="1"/>
          </p:cNvSpPr>
          <p:nvPr>
            <p:ph idx="1"/>
          </p:nvPr>
        </p:nvSpPr>
        <p:spPr/>
        <p:txBody>
          <a:bodyPr>
            <a:normAutofit fontScale="85000" lnSpcReduction="10000"/>
          </a:bodyPr>
          <a:lstStyle/>
          <a:p>
            <a:r>
              <a:rPr lang="en-GB" dirty="0"/>
              <a:t>Tudor (1996) </a:t>
            </a:r>
            <a:r>
              <a:rPr lang="en-GB" dirty="0" smtClean="0"/>
              <a:t>danger </a:t>
            </a:r>
            <a:r>
              <a:rPr lang="en-GB" dirty="0"/>
              <a:t>of conflating mental health promotion with the primary prevention of mental illness </a:t>
            </a:r>
            <a:endParaRPr lang="en-GB" dirty="0" smtClean="0"/>
          </a:p>
          <a:p>
            <a:r>
              <a:rPr lang="en-GB" dirty="0" smtClean="0"/>
              <a:t>WHO(1986) mental </a:t>
            </a:r>
            <a:r>
              <a:rPr lang="en-GB" dirty="0"/>
              <a:t>health promotion </a:t>
            </a:r>
            <a:r>
              <a:rPr lang="en-GB" dirty="0" smtClean="0"/>
              <a:t>reflects the </a:t>
            </a:r>
            <a:r>
              <a:rPr lang="en-GB" dirty="0"/>
              <a:t>ability of individuals to ‘have the basic opportunity to develop and use their health potential to live socially and economically productive lives’. </a:t>
            </a:r>
            <a:endParaRPr lang="en-GB" dirty="0" smtClean="0"/>
          </a:p>
          <a:p>
            <a:r>
              <a:rPr lang="en-GB" dirty="0" smtClean="0"/>
              <a:t>WHO (1991): </a:t>
            </a:r>
            <a:r>
              <a:rPr lang="en-GB" dirty="0"/>
              <a:t>‘the concept of health potential encompasses both physical and mental health and must be viewed in the context of personal development throughout the life span’ </a:t>
            </a:r>
          </a:p>
        </p:txBody>
      </p:sp>
    </p:spTree>
    <p:extLst>
      <p:ext uri="{BB962C8B-B14F-4D97-AF65-F5344CB8AC3E}">
        <p14:creationId xmlns:p14="http://schemas.microsoft.com/office/powerpoint/2010/main" val="39394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r>
              <a:rPr lang="en-GB" dirty="0"/>
              <a:t/>
            </a:r>
            <a:br>
              <a:rPr lang="en-GB" dirty="0"/>
            </a:br>
            <a:r>
              <a:rPr lang="en-GB" dirty="0"/>
              <a:t> </a:t>
            </a:r>
            <a:r>
              <a:rPr lang="en-GB" dirty="0" smtClean="0"/>
              <a:t>Incidence </a:t>
            </a:r>
            <a:r>
              <a:rPr lang="en-GB" dirty="0"/>
              <a:t>of </a:t>
            </a:r>
            <a:r>
              <a:rPr lang="en-GB" dirty="0" smtClean="0"/>
              <a:t>MI and  </a:t>
            </a:r>
            <a:r>
              <a:rPr lang="en-GB" dirty="0"/>
              <a:t>promotion of mental health using common factors </a:t>
            </a:r>
            <a:br>
              <a:rPr lang="en-GB" dirty="0"/>
            </a:br>
            <a:r>
              <a:rPr lang="en-GB" dirty="0"/>
              <a:t> </a:t>
            </a:r>
            <a:br>
              <a:rPr lang="en-GB" dirty="0"/>
            </a:br>
            <a:endParaRPr lang="en-GB" dirty="0"/>
          </a:p>
        </p:txBody>
      </p:sp>
      <p:sp>
        <p:nvSpPr>
          <p:cNvPr id="3" name="Content Placeholder 2"/>
          <p:cNvSpPr>
            <a:spLocks noGrp="1"/>
          </p:cNvSpPr>
          <p:nvPr>
            <p:ph idx="1"/>
          </p:nvPr>
        </p:nvSpPr>
        <p:spPr/>
        <p:txBody>
          <a:bodyPr>
            <a:normAutofit/>
          </a:bodyPr>
          <a:lstStyle/>
          <a:p>
            <a:r>
              <a:rPr lang="en-GB" dirty="0" smtClean="0"/>
              <a:t>Albee </a:t>
            </a:r>
            <a:r>
              <a:rPr lang="en-GB" dirty="0"/>
              <a:t>(1993</a:t>
            </a:r>
            <a:r>
              <a:rPr lang="en-GB" dirty="0" smtClean="0"/>
              <a:t>) </a:t>
            </a:r>
          </a:p>
          <a:p>
            <a:pPr marL="0" indent="0">
              <a:buNone/>
            </a:pPr>
            <a:r>
              <a:rPr lang="en-GB" dirty="0" smtClean="0"/>
              <a:t>MI= </a:t>
            </a:r>
            <a:r>
              <a:rPr lang="en-GB" u="sng" dirty="0" smtClean="0"/>
              <a:t>stress+ exploitation+ organic factors</a:t>
            </a:r>
          </a:p>
          <a:p>
            <a:pPr marL="0" indent="0">
              <a:buNone/>
            </a:pPr>
            <a:r>
              <a:rPr lang="en-GB" dirty="0" smtClean="0"/>
              <a:t>	  support+ self-esteem+ coping skills</a:t>
            </a:r>
          </a:p>
          <a:p>
            <a:pPr marL="0" indent="0">
              <a:buNone/>
            </a:pPr>
            <a:endParaRPr lang="en-GB" dirty="0" smtClean="0"/>
          </a:p>
          <a:p>
            <a:pPr marL="0" indent="0">
              <a:buNone/>
            </a:pPr>
            <a:r>
              <a:rPr lang="en-GB" dirty="0" smtClean="0"/>
              <a:t>MHP= </a:t>
            </a:r>
            <a:r>
              <a:rPr lang="en-GB" u="sng" dirty="0" smtClean="0"/>
              <a:t>coping skills+ benign </a:t>
            </a:r>
            <a:r>
              <a:rPr lang="en-GB" u="sng" dirty="0" err="1" smtClean="0"/>
              <a:t>env</a:t>
            </a:r>
            <a:r>
              <a:rPr lang="en-GB" u="sng" dirty="0" smtClean="0"/>
              <a:t>.+ self-esteem</a:t>
            </a:r>
          </a:p>
          <a:p>
            <a:pPr marL="0" indent="0">
              <a:buNone/>
            </a:pPr>
            <a:r>
              <a:rPr lang="en-GB" dirty="0" smtClean="0"/>
              <a:t>             stress+ exploitation+ organic factors</a:t>
            </a:r>
            <a:endParaRPr lang="en-GB" dirty="0"/>
          </a:p>
          <a:p>
            <a:endParaRPr lang="en-GB" dirty="0"/>
          </a:p>
        </p:txBody>
      </p:sp>
    </p:spTree>
    <p:extLst>
      <p:ext uri="{BB962C8B-B14F-4D97-AF65-F5344CB8AC3E}">
        <p14:creationId xmlns:p14="http://schemas.microsoft.com/office/powerpoint/2010/main" val="3520605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Economic case for </a:t>
            </a:r>
            <a:r>
              <a:rPr lang="en-GB" dirty="0" err="1" smtClean="0"/>
              <a:t>mh</a:t>
            </a:r>
            <a:r>
              <a:rPr lang="en-GB" dirty="0" smtClean="0"/>
              <a:t> promotion</a:t>
            </a:r>
            <a:endParaRPr lang="en-GB" dirty="0"/>
          </a:p>
        </p:txBody>
      </p:sp>
      <p:sp>
        <p:nvSpPr>
          <p:cNvPr id="6" name="Content Placeholder 5"/>
          <p:cNvSpPr>
            <a:spLocks noGrp="1"/>
          </p:cNvSpPr>
          <p:nvPr>
            <p:ph idx="1"/>
          </p:nvPr>
        </p:nvSpPr>
        <p:spPr/>
        <p:txBody>
          <a:bodyPr>
            <a:normAutofit fontScale="85000" lnSpcReduction="10000"/>
          </a:bodyPr>
          <a:lstStyle/>
          <a:p>
            <a:r>
              <a:rPr lang="en-GB" dirty="0"/>
              <a:t>Knapp, </a:t>
            </a:r>
            <a:r>
              <a:rPr lang="en-GB" dirty="0" err="1"/>
              <a:t>McDaid</a:t>
            </a:r>
            <a:r>
              <a:rPr lang="en-GB" dirty="0"/>
              <a:t> and Parsonage (2011) examined  returns on investment in interventions which focused on economic pay offs (for every pound spent). </a:t>
            </a:r>
            <a:endParaRPr lang="en-GB" dirty="0" smtClean="0"/>
          </a:p>
          <a:p>
            <a:r>
              <a:rPr lang="en-GB" dirty="0" smtClean="0"/>
              <a:t>Three highest  </a:t>
            </a:r>
            <a:r>
              <a:rPr lang="en-GB" dirty="0"/>
              <a:t>pay </a:t>
            </a:r>
            <a:r>
              <a:rPr lang="en-GB" dirty="0" smtClean="0"/>
              <a:t>offs: </a:t>
            </a:r>
            <a:r>
              <a:rPr lang="en-GB" dirty="0"/>
              <a:t>the prevention of dysfunctional conduct through social and emotional learning programmes; suicide prevention through bridge safety barriers;  and suicide training in primary care. </a:t>
            </a:r>
            <a:endParaRPr lang="en-GB" dirty="0" smtClean="0"/>
          </a:p>
          <a:p>
            <a:r>
              <a:rPr lang="en-GB" dirty="0" smtClean="0"/>
              <a:t>The </a:t>
            </a:r>
            <a:r>
              <a:rPr lang="en-GB" dirty="0"/>
              <a:t>three poorest </a:t>
            </a:r>
            <a:r>
              <a:rPr lang="en-GB" dirty="0" smtClean="0"/>
              <a:t>interventions: </a:t>
            </a:r>
            <a:r>
              <a:rPr lang="en-GB" dirty="0"/>
              <a:t>early intervention for depression in diabetes; befriending of older adults; and health visitor interventions to reduce post-natal depression. </a:t>
            </a:r>
          </a:p>
          <a:p>
            <a:endParaRPr lang="en-GB" dirty="0"/>
          </a:p>
          <a:p>
            <a:endParaRPr lang="en-GB" dirty="0"/>
          </a:p>
        </p:txBody>
      </p:sp>
    </p:spTree>
    <p:extLst>
      <p:ext uri="{BB962C8B-B14F-4D97-AF65-F5344CB8AC3E}">
        <p14:creationId xmlns:p14="http://schemas.microsoft.com/office/powerpoint/2010/main" val="4183459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Wellbeing and positive mental health</a:t>
            </a:r>
            <a:endParaRPr lang="en-GB" dirty="0"/>
          </a:p>
        </p:txBody>
      </p:sp>
      <p:sp>
        <p:nvSpPr>
          <p:cNvPr id="3" name="Content Placeholder 2"/>
          <p:cNvSpPr>
            <a:spLocks noGrp="1"/>
          </p:cNvSpPr>
          <p:nvPr>
            <p:ph idx="1"/>
          </p:nvPr>
        </p:nvSpPr>
        <p:spPr/>
        <p:txBody>
          <a:bodyPr/>
          <a:lstStyle/>
          <a:p>
            <a:r>
              <a:rPr lang="en-GB" dirty="0"/>
              <a:t>Mental health is used positively to indicate a state of psychological wellbeing, negatively to indicate its opposite (as in ‘mental health problems’) or euphemistically to indicate facilities used by, or imposed upon, people with mental health problems (as in ‘mental health services’). (Pilgrim, 2003: 3)</a:t>
            </a:r>
          </a:p>
        </p:txBody>
      </p:sp>
    </p:spTree>
    <p:extLst>
      <p:ext uri="{BB962C8B-B14F-4D97-AF65-F5344CB8AC3E}">
        <p14:creationId xmlns:p14="http://schemas.microsoft.com/office/powerpoint/2010/main" val="2554562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ambivalence of Layard</a:t>
            </a:r>
            <a:endParaRPr lang="en-GB" dirty="0"/>
          </a:p>
        </p:txBody>
      </p:sp>
      <p:sp>
        <p:nvSpPr>
          <p:cNvPr id="3" name="Content Placeholder 2"/>
          <p:cNvSpPr>
            <a:spLocks noGrp="1"/>
          </p:cNvSpPr>
          <p:nvPr>
            <p:ph idx="1"/>
          </p:nvPr>
        </p:nvSpPr>
        <p:spPr/>
        <p:txBody>
          <a:bodyPr>
            <a:normAutofit fontScale="92500" lnSpcReduction="10000"/>
          </a:bodyPr>
          <a:lstStyle/>
          <a:p>
            <a:r>
              <a:rPr lang="en-GB" dirty="0"/>
              <a:t>Miserable people make poor workers and they are thus an impediment to socio-economic efficiency. Labour economist Richard Layard, who argued that it is cost-effective for governments to treat mental illness in order to remove the burden it creates in lost productivity, poor fitness for work and the costs of long-term health care access (Layard 2005). </a:t>
            </a:r>
            <a:br>
              <a:rPr lang="en-GB" dirty="0"/>
            </a:br>
            <a:r>
              <a:rPr lang="en-GB" dirty="0"/>
              <a:t/>
            </a:r>
            <a:br>
              <a:rPr lang="en-GB" dirty="0"/>
            </a:br>
            <a:endParaRPr lang="en-GB" dirty="0"/>
          </a:p>
        </p:txBody>
      </p:sp>
    </p:spTree>
    <p:extLst>
      <p:ext uri="{BB962C8B-B14F-4D97-AF65-F5344CB8AC3E}">
        <p14:creationId xmlns:p14="http://schemas.microsoft.com/office/powerpoint/2010/main" val="1698185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But upstream is status envy and the Hedonic Treadmill</a:t>
            </a:r>
            <a:endParaRPr lang="en-GB" dirty="0"/>
          </a:p>
        </p:txBody>
      </p:sp>
      <p:sp>
        <p:nvSpPr>
          <p:cNvPr id="3" name="Content Placeholder 2"/>
          <p:cNvSpPr>
            <a:spLocks noGrp="1"/>
          </p:cNvSpPr>
          <p:nvPr>
            <p:ph idx="1"/>
          </p:nvPr>
        </p:nvSpPr>
        <p:spPr/>
        <p:txBody>
          <a:bodyPr>
            <a:normAutofit/>
          </a:bodyPr>
          <a:lstStyle/>
          <a:p>
            <a:r>
              <a:rPr lang="en-GB" dirty="0" smtClean="0"/>
              <a:t>Hyper-consumerism </a:t>
            </a:r>
            <a:r>
              <a:rPr lang="en-GB" dirty="0"/>
              <a:t>in late </a:t>
            </a:r>
            <a:r>
              <a:rPr lang="en-GB" dirty="0" smtClean="0"/>
              <a:t>modernity. </a:t>
            </a:r>
            <a:r>
              <a:rPr lang="en-GB" dirty="0"/>
              <a:t>Layard talks of the ‘Hedonic Treadmill</a:t>
            </a:r>
            <a:r>
              <a:rPr lang="en-GB" dirty="0" smtClean="0"/>
              <a:t>’ and Wilkinson and Pickett (  2010) emphasise status envy with unequal societies lowering mental health scores for the whole population.  </a:t>
            </a:r>
            <a:r>
              <a:rPr lang="en-GB" dirty="0"/>
              <a:t>James (2008) writes about ‘</a:t>
            </a:r>
            <a:r>
              <a:rPr lang="en-GB" dirty="0" err="1"/>
              <a:t>Affluenza</a:t>
            </a:r>
            <a:r>
              <a:rPr lang="en-GB" dirty="0"/>
              <a:t>’, when material possessions and consumption have taken precedence in modern societies over low cost and low striving forms of social affiliation. </a:t>
            </a:r>
          </a:p>
        </p:txBody>
      </p:sp>
    </p:spTree>
    <p:extLst>
      <p:ext uri="{BB962C8B-B14F-4D97-AF65-F5344CB8AC3E}">
        <p14:creationId xmlns:p14="http://schemas.microsoft.com/office/powerpoint/2010/main" val="4275237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Global and EU surveys </a:t>
            </a:r>
            <a:r>
              <a:rPr lang="en-GB" smtClean="0"/>
              <a:t>of happiness</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Happiest </a:t>
            </a:r>
            <a:r>
              <a:rPr lang="en-GB" dirty="0"/>
              <a:t>countries are those in which ‘post-materialist values’ </a:t>
            </a:r>
            <a:r>
              <a:rPr lang="en-GB" dirty="0" smtClean="0"/>
              <a:t>predominate. USA is richest country in the world but not the happiest.. </a:t>
            </a:r>
          </a:p>
          <a:p>
            <a:endParaRPr lang="en-GB" dirty="0"/>
          </a:p>
          <a:p>
            <a:r>
              <a:rPr lang="en-GB" dirty="0" smtClean="0"/>
              <a:t>The </a:t>
            </a:r>
            <a:r>
              <a:rPr lang="en-GB" dirty="0"/>
              <a:t>relationship between gross domestic product and happiness is not linear but </a:t>
            </a:r>
            <a:r>
              <a:rPr lang="en-GB" dirty="0" smtClean="0"/>
              <a:t>curvilinear. Beyond a certain level of GDP happiness flat lines so slight ups and downs make no difference</a:t>
            </a:r>
          </a:p>
          <a:p>
            <a:endParaRPr lang="en-GB" dirty="0"/>
          </a:p>
          <a:p>
            <a:r>
              <a:rPr lang="en-GB" dirty="0" smtClean="0"/>
              <a:t>For </a:t>
            </a:r>
            <a:r>
              <a:rPr lang="en-GB" dirty="0"/>
              <a:t>example, even with dramatic negative changes in economic circumstances after years of growth in the ‘noughties ‘there were only slight declines measured in self-rated happiness amongst those in Ireland  (Doherty and Kelly 2013). </a:t>
            </a:r>
            <a:endParaRPr lang="en-GB" dirty="0" smtClean="0"/>
          </a:p>
          <a:p>
            <a:endParaRPr lang="en-GB" dirty="0" smtClean="0"/>
          </a:p>
          <a:p>
            <a:r>
              <a:rPr lang="en-GB" dirty="0" smtClean="0"/>
              <a:t>However</a:t>
            </a:r>
            <a:r>
              <a:rPr lang="en-GB" dirty="0"/>
              <a:t>,  in a European context there remain variations between nation states and a strong correlation between countries. The European Social Survey for example shows that individuals in one of the richer countries Denmark report the highest level of happiness, with individuals in Bulgaria (which has the lowest </a:t>
            </a:r>
            <a:r>
              <a:rPr lang="en-GB" dirty="0" smtClean="0"/>
              <a:t> </a:t>
            </a:r>
          </a:p>
          <a:p>
            <a:endParaRPr lang="en-GB" dirty="0" smtClean="0"/>
          </a:p>
          <a:p>
            <a:endParaRPr lang="en-GB" dirty="0"/>
          </a:p>
        </p:txBody>
      </p:sp>
    </p:spTree>
    <p:extLst>
      <p:ext uri="{BB962C8B-B14F-4D97-AF65-F5344CB8AC3E}">
        <p14:creationId xmlns:p14="http://schemas.microsoft.com/office/powerpoint/2010/main" val="3212424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Poverty sucks but money can’t buy you love</a:t>
            </a:r>
            <a:endParaRPr lang="en-GB" dirty="0"/>
          </a:p>
        </p:txBody>
      </p:sp>
      <p:sp>
        <p:nvSpPr>
          <p:cNvPr id="3" name="Content Placeholder 2"/>
          <p:cNvSpPr>
            <a:spLocks noGrp="1"/>
          </p:cNvSpPr>
          <p:nvPr>
            <p:ph idx="1"/>
          </p:nvPr>
        </p:nvSpPr>
        <p:spPr/>
        <p:txBody>
          <a:bodyPr>
            <a:normAutofit fontScale="70000" lnSpcReduction="20000"/>
          </a:bodyPr>
          <a:lstStyle/>
          <a:p>
            <a:r>
              <a:rPr lang="en-GB" dirty="0" err="1" smtClean="0"/>
              <a:t>Peasgood</a:t>
            </a:r>
            <a:r>
              <a:rPr lang="en-GB" dirty="0" smtClean="0"/>
              <a:t>: How </a:t>
            </a:r>
            <a:r>
              <a:rPr lang="en-GB" dirty="0"/>
              <a:t>far we </a:t>
            </a:r>
            <a:r>
              <a:rPr lang="en-GB" dirty="0" smtClean="0"/>
              <a:t>commute </a:t>
            </a:r>
            <a:r>
              <a:rPr lang="en-GB" dirty="0"/>
              <a:t>to work, whether we have children and whether we are a male or </a:t>
            </a:r>
            <a:r>
              <a:rPr lang="en-GB" dirty="0" smtClean="0"/>
              <a:t>female.</a:t>
            </a:r>
          </a:p>
          <a:p>
            <a:endParaRPr lang="en-GB" dirty="0"/>
          </a:p>
          <a:p>
            <a:r>
              <a:rPr lang="en-GB" dirty="0" err="1" smtClean="0"/>
              <a:t>Eaterlin</a:t>
            </a:r>
            <a:r>
              <a:rPr lang="en-GB" dirty="0" smtClean="0"/>
              <a:t> and Oswald: Rich </a:t>
            </a:r>
            <a:r>
              <a:rPr lang="en-GB" dirty="0"/>
              <a:t>people are happier than poor people but longitudinal data suggests that getting richer does not make you </a:t>
            </a:r>
            <a:r>
              <a:rPr lang="en-GB" dirty="0" smtClean="0"/>
              <a:t>happier. Lottery </a:t>
            </a:r>
            <a:r>
              <a:rPr lang="en-GB" dirty="0"/>
              <a:t>winners are no happier than controls  </a:t>
            </a:r>
            <a:r>
              <a:rPr lang="en-GB" dirty="0" smtClean="0"/>
              <a:t>but absolute </a:t>
            </a:r>
            <a:r>
              <a:rPr lang="en-GB" dirty="0"/>
              <a:t>poverty does create </a:t>
            </a:r>
            <a:r>
              <a:rPr lang="en-GB" dirty="0" smtClean="0"/>
              <a:t>misery.</a:t>
            </a:r>
            <a:endParaRPr lang="en-GB" dirty="0"/>
          </a:p>
          <a:p>
            <a:endParaRPr lang="en-GB" dirty="0"/>
          </a:p>
          <a:p>
            <a:r>
              <a:rPr lang="en-GB" dirty="0" smtClean="0"/>
              <a:t>Sen: </a:t>
            </a:r>
            <a:r>
              <a:rPr lang="en-GB" dirty="0"/>
              <a:t>routine and stable daily access to a set of benign experiences at home, in public spaces and at work, along with confidence in an adequate welfare state, for when and if we become poor, sick or disabled, will ensure our flourishing.  </a:t>
            </a:r>
            <a:r>
              <a:rPr lang="en-GB" dirty="0" smtClean="0"/>
              <a:t>But also  </a:t>
            </a:r>
            <a:r>
              <a:rPr lang="en-GB" dirty="0"/>
              <a:t>domestic violence, crime (or fear of it), noise pollution  and bullying at work or poor task control in one’s job, all have a negative </a:t>
            </a:r>
            <a:r>
              <a:rPr lang="en-GB" dirty="0" smtClean="0"/>
              <a:t>impacts.           </a:t>
            </a:r>
            <a:endParaRPr lang="en-GB" dirty="0"/>
          </a:p>
        </p:txBody>
      </p:sp>
    </p:spTree>
    <p:extLst>
      <p:ext uri="{BB962C8B-B14F-4D97-AF65-F5344CB8AC3E}">
        <p14:creationId xmlns:p14="http://schemas.microsoft.com/office/powerpoint/2010/main" val="3188689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luck of the draw</a:t>
            </a:r>
            <a:endParaRPr lang="en-GB" dirty="0"/>
          </a:p>
        </p:txBody>
      </p:sp>
      <p:sp>
        <p:nvSpPr>
          <p:cNvPr id="3" name="Content Placeholder 2"/>
          <p:cNvSpPr>
            <a:spLocks noGrp="1"/>
          </p:cNvSpPr>
          <p:nvPr>
            <p:ph idx="1"/>
          </p:nvPr>
        </p:nvSpPr>
        <p:spPr/>
        <p:txBody>
          <a:bodyPr/>
          <a:lstStyle/>
          <a:p>
            <a:r>
              <a:rPr lang="en-GB" dirty="0" smtClean="0"/>
              <a:t>From conception onwards our chances of good mental health are inflected by social context</a:t>
            </a:r>
          </a:p>
          <a:p>
            <a:r>
              <a:rPr lang="en-GB" dirty="0" smtClean="0"/>
              <a:t>Class, gender, race and age</a:t>
            </a:r>
          </a:p>
          <a:p>
            <a:r>
              <a:rPr lang="en-GB" dirty="0" smtClean="0"/>
              <a:t>Cohort effects</a:t>
            </a:r>
          </a:p>
          <a:p>
            <a:r>
              <a:rPr lang="en-GB" dirty="0" smtClean="0"/>
              <a:t>Wealth and peace of our country</a:t>
            </a:r>
          </a:p>
          <a:p>
            <a:r>
              <a:rPr lang="en-GB" dirty="0" smtClean="0"/>
              <a:t>Benign childhood</a:t>
            </a:r>
            <a:endParaRPr lang="en-GB" dirty="0"/>
          </a:p>
        </p:txBody>
      </p:sp>
    </p:spTree>
    <p:extLst>
      <p:ext uri="{BB962C8B-B14F-4D97-AF65-F5344CB8AC3E}">
        <p14:creationId xmlns:p14="http://schemas.microsoft.com/office/powerpoint/2010/main" val="971475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Mental and physical health</a:t>
            </a:r>
            <a:endParaRPr lang="en-GB" dirty="0"/>
          </a:p>
        </p:txBody>
      </p:sp>
      <p:sp>
        <p:nvSpPr>
          <p:cNvPr id="3" name="Content Placeholder 2"/>
          <p:cNvSpPr>
            <a:spLocks noGrp="1"/>
          </p:cNvSpPr>
          <p:nvPr>
            <p:ph idx="1"/>
          </p:nvPr>
        </p:nvSpPr>
        <p:spPr/>
        <p:txBody>
          <a:bodyPr>
            <a:normAutofit lnSpcReduction="10000"/>
          </a:bodyPr>
          <a:lstStyle/>
          <a:p>
            <a:r>
              <a:rPr lang="en-GB" dirty="0" smtClean="0"/>
              <a:t>Western dualism, </a:t>
            </a:r>
            <a:r>
              <a:rPr lang="en-GB" dirty="0" err="1" smtClean="0"/>
              <a:t>hygiea</a:t>
            </a:r>
            <a:r>
              <a:rPr lang="en-GB" dirty="0" smtClean="0"/>
              <a:t> and </a:t>
            </a:r>
            <a:r>
              <a:rPr lang="en-GB" dirty="0" err="1" smtClean="0"/>
              <a:t>eudaimonia</a:t>
            </a:r>
            <a:endParaRPr lang="en-GB" dirty="0" smtClean="0"/>
          </a:p>
          <a:p>
            <a:endParaRPr lang="en-GB" dirty="0"/>
          </a:p>
          <a:p>
            <a:r>
              <a:rPr lang="en-GB" dirty="0" smtClean="0"/>
              <a:t>Cf. Roman </a:t>
            </a:r>
            <a:r>
              <a:rPr lang="en-GB" i="1" dirty="0" err="1" smtClean="0"/>
              <a:t>salus</a:t>
            </a:r>
            <a:endParaRPr lang="en-GB" i="1" dirty="0" smtClean="0"/>
          </a:p>
          <a:p>
            <a:endParaRPr lang="en-GB" i="1" dirty="0" smtClean="0"/>
          </a:p>
          <a:p>
            <a:r>
              <a:rPr lang="en-GB" dirty="0" smtClean="0"/>
              <a:t>Biology overvalued about aetiology in psychosis and undervalued in other conditions</a:t>
            </a:r>
          </a:p>
          <a:p>
            <a:endParaRPr lang="en-GB" i="1" dirty="0"/>
          </a:p>
          <a:p>
            <a:r>
              <a:rPr lang="en-GB" dirty="0" err="1" smtClean="0"/>
              <a:t>Biopsychosocial</a:t>
            </a:r>
            <a:r>
              <a:rPr lang="en-GB" dirty="0" smtClean="0"/>
              <a:t> model still underdeveloped</a:t>
            </a:r>
          </a:p>
        </p:txBody>
      </p:sp>
    </p:spTree>
    <p:extLst>
      <p:ext uri="{BB962C8B-B14F-4D97-AF65-F5344CB8AC3E}">
        <p14:creationId xmlns:p14="http://schemas.microsoft.com/office/powerpoint/2010/main" val="1972337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interactions</a:t>
            </a:r>
            <a:endParaRPr lang="en-GB" dirty="0"/>
          </a:p>
        </p:txBody>
      </p:sp>
      <p:sp>
        <p:nvSpPr>
          <p:cNvPr id="3" name="Content Placeholder 2"/>
          <p:cNvSpPr>
            <a:spLocks noGrp="1"/>
          </p:cNvSpPr>
          <p:nvPr>
            <p:ph idx="1"/>
          </p:nvPr>
        </p:nvSpPr>
        <p:spPr/>
        <p:txBody>
          <a:bodyPr/>
          <a:lstStyle/>
          <a:p>
            <a:r>
              <a:rPr lang="en-GB" dirty="0" smtClean="0"/>
              <a:t>Psychiatric patients receive poor physical health care and die young</a:t>
            </a:r>
          </a:p>
          <a:p>
            <a:r>
              <a:rPr lang="en-GB" dirty="0" smtClean="0"/>
              <a:t>Iatrogenic impact of conveyor belt medication</a:t>
            </a:r>
          </a:p>
          <a:p>
            <a:r>
              <a:rPr lang="en-GB" dirty="0" smtClean="0"/>
              <a:t>Chronic physical conditions impact on mood and social engagement</a:t>
            </a:r>
          </a:p>
          <a:p>
            <a:r>
              <a:rPr lang="en-GB" dirty="0" smtClean="0"/>
              <a:t>In utero exposure to toxins</a:t>
            </a:r>
          </a:p>
          <a:p>
            <a:r>
              <a:rPr lang="en-GB" dirty="0" smtClean="0"/>
              <a:t>Higher environmental and cultural exposure to alcohol and tobacco for psychiatric patients </a:t>
            </a:r>
            <a:endParaRPr lang="en-GB" dirty="0"/>
          </a:p>
        </p:txBody>
      </p:sp>
    </p:spTree>
    <p:extLst>
      <p:ext uri="{BB962C8B-B14F-4D97-AF65-F5344CB8AC3E}">
        <p14:creationId xmlns:p14="http://schemas.microsoft.com/office/powerpoint/2010/main" val="1420661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interactions</a:t>
            </a:r>
            <a:endParaRPr lang="en-GB" dirty="0"/>
          </a:p>
        </p:txBody>
      </p:sp>
      <p:sp>
        <p:nvSpPr>
          <p:cNvPr id="3" name="Content Placeholder 2"/>
          <p:cNvSpPr>
            <a:spLocks noGrp="1"/>
          </p:cNvSpPr>
          <p:nvPr>
            <p:ph idx="1"/>
          </p:nvPr>
        </p:nvSpPr>
        <p:spPr/>
        <p:txBody>
          <a:bodyPr/>
          <a:lstStyle/>
          <a:p>
            <a:r>
              <a:rPr lang="en-GB" dirty="0" smtClean="0"/>
              <a:t>Smoking and mental health</a:t>
            </a:r>
          </a:p>
          <a:p>
            <a:r>
              <a:rPr lang="en-GB" dirty="0" smtClean="0"/>
              <a:t>Exercise and mental health</a:t>
            </a:r>
          </a:p>
          <a:p>
            <a:r>
              <a:rPr lang="en-GB" dirty="0" smtClean="0"/>
              <a:t>Bereavement and poor self-care</a:t>
            </a:r>
          </a:p>
          <a:p>
            <a:r>
              <a:rPr lang="en-GB" dirty="0" smtClean="0"/>
              <a:t>Higher mental health scores lower risk of cardio-vascular events</a:t>
            </a:r>
          </a:p>
          <a:p>
            <a:r>
              <a:rPr lang="en-GB" dirty="0" smtClean="0"/>
              <a:t>Social capital affects both mental and physical health</a:t>
            </a:r>
            <a:endParaRPr lang="en-GB" dirty="0"/>
          </a:p>
        </p:txBody>
      </p:sp>
    </p:spTree>
    <p:extLst>
      <p:ext uri="{BB962C8B-B14F-4D97-AF65-F5344CB8AC3E}">
        <p14:creationId xmlns:p14="http://schemas.microsoft.com/office/powerpoint/2010/main" val="889659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Normative judgments: BMJ readership and 20 top non-diseases</a:t>
            </a:r>
            <a:endParaRPr lang="en-GB" dirty="0"/>
          </a:p>
        </p:txBody>
      </p:sp>
      <p:sp>
        <p:nvSpPr>
          <p:cNvPr id="3" name="Content Placeholder 2"/>
          <p:cNvSpPr>
            <a:spLocks noGrp="1"/>
          </p:cNvSpPr>
          <p:nvPr>
            <p:ph idx="1"/>
          </p:nvPr>
        </p:nvSpPr>
        <p:spPr/>
        <p:txBody>
          <a:bodyPr>
            <a:normAutofit fontScale="32500" lnSpcReduction="20000"/>
          </a:bodyPr>
          <a:lstStyle/>
          <a:p>
            <a:r>
              <a:rPr lang="en-GB" sz="4100" cap="all" dirty="0" smtClean="0"/>
              <a:t>1</a:t>
            </a:r>
            <a:r>
              <a:rPr lang="en-GB" sz="4100" cap="all" dirty="0"/>
              <a:t>	Ageing</a:t>
            </a:r>
          </a:p>
          <a:p>
            <a:r>
              <a:rPr lang="en-GB" sz="4100" cap="all" dirty="0" smtClean="0"/>
              <a:t>2</a:t>
            </a:r>
            <a:r>
              <a:rPr lang="en-GB" sz="4100" cap="all" dirty="0"/>
              <a:t>	Work</a:t>
            </a:r>
          </a:p>
          <a:p>
            <a:r>
              <a:rPr lang="en-GB" sz="4100" cap="all" dirty="0" smtClean="0"/>
              <a:t>3</a:t>
            </a:r>
            <a:r>
              <a:rPr lang="en-GB" sz="4100" cap="all" dirty="0"/>
              <a:t>	Boredom</a:t>
            </a:r>
          </a:p>
          <a:p>
            <a:r>
              <a:rPr lang="en-GB" sz="4100" cap="all" dirty="0" smtClean="0"/>
              <a:t>4</a:t>
            </a:r>
            <a:r>
              <a:rPr lang="en-GB" sz="4100" cap="all" dirty="0"/>
              <a:t>	Bags under eyes</a:t>
            </a:r>
          </a:p>
          <a:p>
            <a:r>
              <a:rPr lang="en-GB" sz="4100" cap="all" dirty="0" smtClean="0"/>
              <a:t>5</a:t>
            </a:r>
            <a:r>
              <a:rPr lang="en-GB" sz="4100" cap="all" dirty="0"/>
              <a:t>	Ignorance</a:t>
            </a:r>
          </a:p>
          <a:p>
            <a:r>
              <a:rPr lang="en-GB" sz="4100" cap="all" dirty="0" smtClean="0"/>
              <a:t>6</a:t>
            </a:r>
            <a:r>
              <a:rPr lang="en-GB" sz="4100" cap="all" dirty="0"/>
              <a:t>	Baldness</a:t>
            </a:r>
          </a:p>
          <a:p>
            <a:r>
              <a:rPr lang="en-GB" sz="4100" cap="all" dirty="0" smtClean="0"/>
              <a:t>7</a:t>
            </a:r>
            <a:r>
              <a:rPr lang="en-GB" sz="4100" cap="all" dirty="0"/>
              <a:t>	Freckles</a:t>
            </a:r>
          </a:p>
          <a:p>
            <a:r>
              <a:rPr lang="en-GB" sz="4100" cap="all" dirty="0" smtClean="0"/>
              <a:t>8</a:t>
            </a:r>
            <a:r>
              <a:rPr lang="en-GB" sz="4100" cap="all" dirty="0"/>
              <a:t>	Big ears</a:t>
            </a:r>
          </a:p>
          <a:p>
            <a:r>
              <a:rPr lang="en-GB" sz="4100" cap="all" dirty="0" smtClean="0"/>
              <a:t>9</a:t>
            </a:r>
            <a:r>
              <a:rPr lang="en-GB" sz="4100" cap="all" dirty="0"/>
              <a:t>	Grey or white hair </a:t>
            </a:r>
          </a:p>
          <a:p>
            <a:r>
              <a:rPr lang="en-GB" sz="4100" cap="all" dirty="0"/>
              <a:t>10	Ugliness </a:t>
            </a:r>
          </a:p>
          <a:p>
            <a:r>
              <a:rPr lang="en-GB" sz="4100" cap="all" dirty="0"/>
              <a:t>11	Childbirth </a:t>
            </a:r>
          </a:p>
          <a:p>
            <a:r>
              <a:rPr lang="en-GB" sz="4100" cap="all" dirty="0"/>
              <a:t>12	Allergy to the 21st century </a:t>
            </a:r>
          </a:p>
          <a:p>
            <a:r>
              <a:rPr lang="en-GB" sz="4100" cap="all" dirty="0"/>
              <a:t>13	Jet lag </a:t>
            </a:r>
          </a:p>
          <a:p>
            <a:r>
              <a:rPr lang="en-GB" sz="4100" cap="all" dirty="0"/>
              <a:t>14	Unhappiness </a:t>
            </a:r>
          </a:p>
          <a:p>
            <a:r>
              <a:rPr lang="en-GB" sz="4100" cap="all" dirty="0"/>
              <a:t>15	Cellulite </a:t>
            </a:r>
          </a:p>
          <a:p>
            <a:r>
              <a:rPr lang="en-GB" sz="4100" cap="all" dirty="0"/>
              <a:t>16	Hangover </a:t>
            </a:r>
          </a:p>
          <a:p>
            <a:r>
              <a:rPr lang="en-GB" sz="4100" cap="all" dirty="0"/>
              <a:t>17	Anxiety about penis size/penis envy </a:t>
            </a:r>
          </a:p>
          <a:p>
            <a:r>
              <a:rPr lang="en-GB" sz="4100" cap="all" dirty="0"/>
              <a:t>18	Pregnancy </a:t>
            </a:r>
          </a:p>
          <a:p>
            <a:r>
              <a:rPr lang="en-GB" sz="4100" cap="all" dirty="0"/>
              <a:t>19	Road rage </a:t>
            </a:r>
          </a:p>
          <a:p>
            <a:r>
              <a:rPr lang="en-GB" sz="4100" cap="all" dirty="0"/>
              <a:t>20	Loneliness </a:t>
            </a:r>
          </a:p>
          <a:p>
            <a:endParaRPr lang="en-GB" dirty="0"/>
          </a:p>
          <a:p>
            <a:endParaRPr lang="en-GB" dirty="0"/>
          </a:p>
          <a:p>
            <a:endParaRPr lang="en-GB" dirty="0"/>
          </a:p>
        </p:txBody>
      </p:sp>
    </p:spTree>
    <p:extLst>
      <p:ext uri="{BB962C8B-B14F-4D97-AF65-F5344CB8AC3E}">
        <p14:creationId xmlns:p14="http://schemas.microsoft.com/office/powerpoint/2010/main" val="1641800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External aspects of reality</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35523587"/>
              </p:ext>
            </p:extLst>
          </p:nvPr>
        </p:nvGraphicFramePr>
        <p:xfrm>
          <a:off x="1619672" y="1803234"/>
          <a:ext cx="6246702" cy="4434078"/>
        </p:xfrm>
        <a:graphic>
          <a:graphicData uri="http://schemas.openxmlformats.org/drawingml/2006/table">
            <a:tbl>
              <a:tblPr firstRow="1" firstCol="1" lastRow="1" bandRow="1"/>
              <a:tblGrid>
                <a:gridCol w="2321836"/>
                <a:gridCol w="1962433"/>
                <a:gridCol w="1962433"/>
              </a:tblGrid>
              <a:tr h="127934">
                <a:tc>
                  <a:txBody>
                    <a:bodyPr/>
                    <a:lstStyle/>
                    <a:p>
                      <a:pPr>
                        <a:lnSpc>
                          <a:spcPct val="115000"/>
                        </a:lnSpc>
                        <a:spcAft>
                          <a:spcPts val="0"/>
                        </a:spcAft>
                      </a:pPr>
                      <a:r>
                        <a:rPr lang="en-GB"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 LIFE AFFIRMING FACTORS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LIFE NEGATING FACTORS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Adequate income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Poverty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High social capital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Low social capital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EXTERNAL REALITY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Stable peace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Warfare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Participatory democracy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Lack of p. democracy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Bodily health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Bodily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Adequate welfare safety net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Inadequate welfare safety net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Adequate diet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Inadequate diet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Stable shelter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Unstable shelter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868">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Religious or other existential ordering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Poor existential ordering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934">
                <a:tc>
                  <a:txBody>
                    <a:bodyPr/>
                    <a:lstStyle/>
                    <a:p>
                      <a:pPr>
                        <a:lnSpc>
                          <a:spcPct val="115000"/>
                        </a:lnSpc>
                        <a:spcAft>
                          <a:spcPts val="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Benign neighbourhood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a:ea typeface="Calibri"/>
                          <a:cs typeface="Times New Roman"/>
                        </a:rPr>
                        <a:t>Malign neighbourhood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9776">
                <a:tc>
                  <a:txBody>
                    <a:bodyPr/>
                    <a:lstStyle/>
                    <a:p>
                      <a:pPr>
                        <a:lnSpc>
                          <a:spcPct val="115000"/>
                        </a:lnSpc>
                        <a:spcAft>
                          <a:spcPts val="0"/>
                        </a:spcAft>
                      </a:pPr>
                      <a:r>
                        <a:rPr lang="en-GB"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a:ea typeface="Calibri"/>
                          <a:cs typeface="Times New Roman"/>
                        </a:rPr>
                        <a:t>Supportive work colleagues and task control</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p>
                      <a:pPr>
                        <a:lnSpc>
                          <a:spcPct val="115000"/>
                        </a:lnSpc>
                        <a:spcAft>
                          <a:spcPts val="0"/>
                        </a:spcAft>
                      </a:pPr>
                      <a:r>
                        <a:rPr lang="en-GB"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a:ea typeface="Calibri"/>
                          <a:cs typeface="Times New Roman"/>
                        </a:rPr>
                        <a:t>Poor support and task control in </a:t>
                      </a:r>
                      <a:r>
                        <a:rPr lang="en-GB" sz="1100" dirty="0" smtClean="0">
                          <a:effectLst/>
                          <a:latin typeface="Calibri"/>
                          <a:ea typeface="Calibri"/>
                          <a:cs typeface="Times New Roman"/>
                        </a:rPr>
                        <a:t>work</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22201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Internal aspects of reality</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57425271"/>
              </p:ext>
            </p:extLst>
          </p:nvPr>
        </p:nvGraphicFramePr>
        <p:xfrm>
          <a:off x="1637665" y="2802858"/>
          <a:ext cx="5868670" cy="2120646"/>
        </p:xfrm>
        <a:graphic>
          <a:graphicData uri="http://schemas.openxmlformats.org/drawingml/2006/table">
            <a:tbl>
              <a:tblPr firstRow="1" firstCol="1" lastRow="1" bandRow="1"/>
              <a:tblGrid>
                <a:gridCol w="1955800"/>
                <a:gridCol w="1956435"/>
                <a:gridCol w="1956435"/>
              </a:tblGrid>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dirty="0">
                          <a:effectLst/>
                          <a:latin typeface="Calibri"/>
                          <a:ea typeface="Calibri"/>
                          <a:cs typeface="Times New Roman"/>
                        </a:rPr>
                        <a:t> </a:t>
                      </a:r>
                      <a:r>
                        <a:rPr lang="en-GB" sz="1100" dirty="0" err="1" smtClean="0">
                          <a:effectLst/>
                          <a:latin typeface="Calibri"/>
                          <a:ea typeface="Calibri"/>
                          <a:cs typeface="Times New Roman"/>
                        </a:rPr>
                        <a:t>LIFe</a:t>
                      </a:r>
                      <a:r>
                        <a:rPr lang="en-GB" sz="1100" dirty="0" smtClean="0">
                          <a:effectLst/>
                          <a:latin typeface="Calibri"/>
                          <a:ea typeface="Calibri"/>
                          <a:cs typeface="Times New Roman"/>
                        </a:rPr>
                        <a:t> Affirming</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dirty="0">
                          <a:effectLst/>
                          <a:latin typeface="Calibri"/>
                          <a:ea typeface="Calibri"/>
                          <a:cs typeface="Times New Roman"/>
                        </a:rPr>
                        <a:t> </a:t>
                      </a:r>
                      <a:r>
                        <a:rPr lang="en-GB" sz="1100" dirty="0" smtClean="0">
                          <a:effectLst/>
                          <a:latin typeface="Calibri"/>
                          <a:ea typeface="Calibri"/>
                          <a:cs typeface="Times New Roman"/>
                        </a:rPr>
                        <a:t> Life Negating</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INTERNAL REALITY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Acceptance of given reality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Avoidance of given reality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Stability of self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Instability of self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Trust in self and others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Lack of trust in self and others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Tolerance of change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Intolerance of change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Meaning as process and outcome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Absence of meaningful life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Free of bodily 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In chronic 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Control over movement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Lack of control over movement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1000"/>
                        </a:spcAft>
                      </a:pPr>
                      <a:r>
                        <a:rPr lang="en-GB"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a:effectLst/>
                          <a:latin typeface="Calibri"/>
                          <a:ea typeface="Calibri"/>
                          <a:cs typeface="Times New Roman"/>
                        </a:rPr>
                        <a:t>Can enjoy pleasure as it arises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dirty="0">
                          <a:effectLst/>
                          <a:latin typeface="Calibri"/>
                          <a:ea typeface="Calibri"/>
                          <a:cs typeface="Times New Roman"/>
                        </a:rPr>
                        <a:t>Absence of pleasurable experiences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6207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1040</TotalTime>
  <Words>1103</Words>
  <Application>Microsoft Office PowerPoint</Application>
  <PresentationFormat>On-screen Show (4:3)</PresentationFormat>
  <Paragraphs>177</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Times New Roman</vt:lpstr>
      <vt:lpstr>Office Theme</vt:lpstr>
      <vt:lpstr>On The Necessary Ambivalence In  The Work of David Smail</vt:lpstr>
      <vt:lpstr>Necessary Ambivalence</vt:lpstr>
      <vt:lpstr>References </vt:lpstr>
      <vt:lpstr>Main points</vt:lpstr>
      <vt:lpstr>Prevention and promotion</vt:lpstr>
      <vt:lpstr>   Incidence of MI and  promotion of mental health using common factors    </vt:lpstr>
      <vt:lpstr>Economic case for mh promotion</vt:lpstr>
      <vt:lpstr>Wellbeing and positive mental health</vt:lpstr>
      <vt:lpstr>The ambivalence of Layard</vt:lpstr>
      <vt:lpstr>But upstream is status envy and the Hedonic Treadmill</vt:lpstr>
      <vt:lpstr>Global and EU surveys of happiness</vt:lpstr>
      <vt:lpstr>Poverty sucks but money can’t buy you love</vt:lpstr>
      <vt:lpstr>The luck of the draw</vt:lpstr>
      <vt:lpstr>Mental and physical health</vt:lpstr>
      <vt:lpstr>Examples of interactions</vt:lpstr>
      <vt:lpstr>More interactions</vt:lpstr>
      <vt:lpstr>Normative judgments: BMJ readership and 20 top non-diseases</vt:lpstr>
      <vt:lpstr>External aspects of reality</vt:lpstr>
      <vt:lpstr>Internal aspects of reality</vt:lpstr>
    </vt:vector>
  </TitlesOfParts>
  <Company>The University of Liverpool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Aspects of public mental health</dc:title>
  <dc:creator>Pilgrim, David</dc:creator>
  <cp:lastModifiedBy>Microsoft account</cp:lastModifiedBy>
  <cp:revision>31</cp:revision>
  <dcterms:created xsi:type="dcterms:W3CDTF">2015-11-08T22:35:14Z</dcterms:created>
  <dcterms:modified xsi:type="dcterms:W3CDTF">2023-02-25T16:19:02Z</dcterms:modified>
</cp:coreProperties>
</file>