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45"/>
  </p:handoutMasterIdLst>
  <p:sldIdLst>
    <p:sldId id="256" r:id="rId2"/>
    <p:sldId id="257" r:id="rId3"/>
    <p:sldId id="446" r:id="rId4"/>
    <p:sldId id="447" r:id="rId5"/>
    <p:sldId id="448" r:id="rId6"/>
    <p:sldId id="385" r:id="rId7"/>
    <p:sldId id="449" r:id="rId8"/>
    <p:sldId id="440" r:id="rId9"/>
    <p:sldId id="450" r:id="rId10"/>
    <p:sldId id="451" r:id="rId11"/>
    <p:sldId id="470" r:id="rId12"/>
    <p:sldId id="471" r:id="rId13"/>
    <p:sldId id="403" r:id="rId14"/>
    <p:sldId id="410" r:id="rId15"/>
    <p:sldId id="411" r:id="rId16"/>
    <p:sldId id="423" r:id="rId17"/>
    <p:sldId id="427" r:id="rId18"/>
    <p:sldId id="466" r:id="rId19"/>
    <p:sldId id="467" r:id="rId20"/>
    <p:sldId id="469" r:id="rId21"/>
    <p:sldId id="472" r:id="rId22"/>
    <p:sldId id="453" r:id="rId23"/>
    <p:sldId id="428" r:id="rId24"/>
    <p:sldId id="340" r:id="rId25"/>
    <p:sldId id="341" r:id="rId26"/>
    <p:sldId id="454" r:id="rId27"/>
    <p:sldId id="455" r:id="rId28"/>
    <p:sldId id="414" r:id="rId29"/>
    <p:sldId id="416" r:id="rId30"/>
    <p:sldId id="324" r:id="rId31"/>
    <p:sldId id="325" r:id="rId32"/>
    <p:sldId id="434" r:id="rId33"/>
    <p:sldId id="435" r:id="rId34"/>
    <p:sldId id="444" r:id="rId35"/>
    <p:sldId id="461" r:id="rId36"/>
    <p:sldId id="354" r:id="rId37"/>
    <p:sldId id="355" r:id="rId38"/>
    <p:sldId id="474" r:id="rId39"/>
    <p:sldId id="475" r:id="rId40"/>
    <p:sldId id="476" r:id="rId41"/>
    <p:sldId id="370" r:id="rId42"/>
    <p:sldId id="463" r:id="rId43"/>
    <p:sldId id="270" r:id="rId44"/>
  </p:sldIdLst>
  <p:sldSz cx="9906000" cy="6858000" type="A4"/>
  <p:notesSz cx="6884988" cy="10018713"/>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00CC"/>
    <a:srgbClr val="4B2BEB"/>
    <a:srgbClr val="F125D4"/>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253" y="67"/>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82913" cy="501650"/>
          </a:xfrm>
          <a:prstGeom prst="rect">
            <a:avLst/>
          </a:prstGeom>
          <a:noFill/>
          <a:ln>
            <a:noFill/>
          </a:ln>
          <a:effectLst/>
          <a:extLst/>
        </p:spPr>
        <p:txBody>
          <a:bodyPr vert="horz" wrap="square" lIns="96588" tIns="48294" rIns="96588" bIns="48294" numCol="1" anchor="t" anchorCtr="0" compatLnSpc="1">
            <a:prstTxWarp prst="textNoShape">
              <a:avLst/>
            </a:prstTxWarp>
          </a:bodyPr>
          <a:lstStyle>
            <a:lvl1pPr defTabSz="965200" eaLnBrk="1" hangingPunct="1">
              <a:defRPr sz="1300">
                <a:latin typeface="Arial" panose="020B0604020202020204" pitchFamily="34" charset="0"/>
                <a:ea typeface="+mn-ea"/>
                <a:cs typeface="Arial" panose="020B0604020202020204" pitchFamily="34" charset="0"/>
              </a:defRPr>
            </a:lvl1pPr>
          </a:lstStyle>
          <a:p>
            <a:pPr>
              <a:defRPr/>
            </a:pPr>
            <a:endParaRPr lang="en-GB" altLang="en-US"/>
          </a:p>
        </p:txBody>
      </p:sp>
      <p:sp>
        <p:nvSpPr>
          <p:cNvPr id="94211" name="Rectangle 3"/>
          <p:cNvSpPr>
            <a:spLocks noGrp="1" noChangeArrowheads="1"/>
          </p:cNvSpPr>
          <p:nvPr>
            <p:ph type="dt" sz="quarter" idx="1"/>
          </p:nvPr>
        </p:nvSpPr>
        <p:spPr bwMode="auto">
          <a:xfrm>
            <a:off x="3902075" y="0"/>
            <a:ext cx="2982913" cy="501650"/>
          </a:xfrm>
          <a:prstGeom prst="rect">
            <a:avLst/>
          </a:prstGeom>
          <a:noFill/>
          <a:ln>
            <a:noFill/>
          </a:ln>
          <a:effectLst/>
          <a:extLst/>
        </p:spPr>
        <p:txBody>
          <a:bodyPr vert="horz" wrap="square" lIns="96588" tIns="48294" rIns="96588" bIns="48294" numCol="1" anchor="t" anchorCtr="0" compatLnSpc="1">
            <a:prstTxWarp prst="textNoShape">
              <a:avLst/>
            </a:prstTxWarp>
          </a:bodyPr>
          <a:lstStyle>
            <a:lvl1pPr algn="r" defTabSz="965200" eaLnBrk="1" hangingPunct="1">
              <a:defRPr sz="1300">
                <a:latin typeface="Arial" panose="020B0604020202020204" pitchFamily="34" charset="0"/>
                <a:ea typeface="+mn-ea"/>
                <a:cs typeface="Arial" panose="020B0604020202020204" pitchFamily="34" charset="0"/>
              </a:defRPr>
            </a:lvl1pPr>
          </a:lstStyle>
          <a:p>
            <a:pPr>
              <a:defRPr/>
            </a:pPr>
            <a:endParaRPr lang="en-GB" altLang="en-US"/>
          </a:p>
        </p:txBody>
      </p:sp>
      <p:sp>
        <p:nvSpPr>
          <p:cNvPr id="94212" name="Rectangle 4"/>
          <p:cNvSpPr>
            <a:spLocks noGrp="1" noChangeArrowheads="1"/>
          </p:cNvSpPr>
          <p:nvPr>
            <p:ph type="ftr" sz="quarter" idx="2"/>
          </p:nvPr>
        </p:nvSpPr>
        <p:spPr bwMode="auto">
          <a:xfrm>
            <a:off x="0" y="9517063"/>
            <a:ext cx="2982913" cy="501650"/>
          </a:xfrm>
          <a:prstGeom prst="rect">
            <a:avLst/>
          </a:prstGeom>
          <a:noFill/>
          <a:ln>
            <a:noFill/>
          </a:ln>
          <a:effectLst/>
          <a:extLst/>
        </p:spPr>
        <p:txBody>
          <a:bodyPr vert="horz" wrap="square" lIns="96588" tIns="48294" rIns="96588" bIns="48294" numCol="1" anchor="b" anchorCtr="0" compatLnSpc="1">
            <a:prstTxWarp prst="textNoShape">
              <a:avLst/>
            </a:prstTxWarp>
          </a:bodyPr>
          <a:lstStyle>
            <a:lvl1pPr defTabSz="965200" eaLnBrk="1" hangingPunct="1">
              <a:defRPr sz="1300">
                <a:latin typeface="Arial" panose="020B0604020202020204" pitchFamily="34" charset="0"/>
                <a:ea typeface="+mn-ea"/>
                <a:cs typeface="Arial" panose="020B0604020202020204" pitchFamily="34" charset="0"/>
              </a:defRPr>
            </a:lvl1pPr>
          </a:lstStyle>
          <a:p>
            <a:pPr>
              <a:defRPr/>
            </a:pPr>
            <a:endParaRPr lang="en-GB" altLang="en-US"/>
          </a:p>
        </p:txBody>
      </p:sp>
      <p:sp>
        <p:nvSpPr>
          <p:cNvPr id="94213" name="Rectangle 5"/>
          <p:cNvSpPr>
            <a:spLocks noGrp="1" noChangeArrowheads="1"/>
          </p:cNvSpPr>
          <p:nvPr>
            <p:ph type="sldNum" sz="quarter" idx="3"/>
          </p:nvPr>
        </p:nvSpPr>
        <p:spPr bwMode="auto">
          <a:xfrm>
            <a:off x="3902075" y="9517063"/>
            <a:ext cx="2982913" cy="501650"/>
          </a:xfrm>
          <a:prstGeom prst="rect">
            <a:avLst/>
          </a:prstGeom>
          <a:noFill/>
          <a:ln>
            <a:noFill/>
          </a:ln>
          <a:effectLst/>
          <a:extLst/>
        </p:spPr>
        <p:txBody>
          <a:bodyPr vert="horz" wrap="square" lIns="96588" tIns="48294" rIns="96588" bIns="48294" numCol="1" anchor="b" anchorCtr="0" compatLnSpc="1">
            <a:prstTxWarp prst="textNoShape">
              <a:avLst/>
            </a:prstTxWarp>
          </a:bodyPr>
          <a:lstStyle>
            <a:lvl1pPr algn="r" defTabSz="965200" eaLnBrk="1" hangingPunct="1">
              <a:defRPr sz="1300"/>
            </a:lvl1pPr>
          </a:lstStyle>
          <a:p>
            <a:fld id="{4C45D2F8-DB2D-4144-A57B-79EDF36C2DBB}" type="slidenum">
              <a:rPr lang="en-GB"/>
              <a:pPr/>
              <a:t>‹#›</a:t>
            </a:fld>
            <a:endParaRPr lang="en-GB"/>
          </a:p>
        </p:txBody>
      </p:sp>
    </p:spTree>
    <p:extLst>
      <p:ext uri="{BB962C8B-B14F-4D97-AF65-F5344CB8AC3E}">
        <p14:creationId xmlns:p14="http://schemas.microsoft.com/office/powerpoint/2010/main" val="256870012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fld id="{ACB66A43-7BDE-4CF6-BE80-037DC4DF6771}"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fld id="{34B72E73-F8A3-427D-8195-6CD820A448A9}"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fld id="{F8559593-3E76-4BDF-810F-2A83329755AD}"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fld id="{9471ED52-C386-499A-9661-DC8A7477B3DF}"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GB" altLang="en-US"/>
          </a:p>
        </p:txBody>
      </p:sp>
      <p:sp>
        <p:nvSpPr>
          <p:cNvPr id="8" name="Footer Placeholder 4"/>
          <p:cNvSpPr>
            <a:spLocks noGrp="1"/>
          </p:cNvSpPr>
          <p:nvPr>
            <p:ph type="ftr" sz="quarter" idx="11"/>
          </p:nvPr>
        </p:nvSpPr>
        <p:spPr/>
        <p:txBody>
          <a:bodyPr/>
          <a:lstStyle>
            <a:lvl1pPr>
              <a:defRPr/>
            </a:lvl1pPr>
          </a:lstStyle>
          <a:p>
            <a:pPr>
              <a:defRPr/>
            </a:pPr>
            <a:endParaRPr lang="en-GB" altLang="en-US"/>
          </a:p>
        </p:txBody>
      </p:sp>
      <p:sp>
        <p:nvSpPr>
          <p:cNvPr id="9" name="Slide Number Placeholder 5"/>
          <p:cNvSpPr>
            <a:spLocks noGrp="1"/>
          </p:cNvSpPr>
          <p:nvPr>
            <p:ph type="sldNum" sz="quarter" idx="12"/>
          </p:nvPr>
        </p:nvSpPr>
        <p:spPr/>
        <p:txBody>
          <a:bodyPr/>
          <a:lstStyle>
            <a:lvl1pPr>
              <a:defRPr/>
            </a:lvl1pPr>
          </a:lstStyle>
          <a:p>
            <a:fld id="{FC04C81E-BA0E-4057-BF99-758A44C69AAA}"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GB" altLang="en-US"/>
          </a:p>
        </p:txBody>
      </p:sp>
      <p:sp>
        <p:nvSpPr>
          <p:cNvPr id="4" name="Footer Placeholder 4"/>
          <p:cNvSpPr>
            <a:spLocks noGrp="1"/>
          </p:cNvSpPr>
          <p:nvPr>
            <p:ph type="ftr" sz="quarter" idx="11"/>
          </p:nvPr>
        </p:nvSpPr>
        <p:spPr/>
        <p:txBody>
          <a:bodyPr/>
          <a:lstStyle>
            <a:lvl1pPr>
              <a:defRPr/>
            </a:lvl1pPr>
          </a:lstStyle>
          <a:p>
            <a:pPr>
              <a:defRPr/>
            </a:pPr>
            <a:endParaRPr lang="en-GB" altLang="en-US"/>
          </a:p>
        </p:txBody>
      </p:sp>
      <p:sp>
        <p:nvSpPr>
          <p:cNvPr id="5" name="Slide Number Placeholder 5"/>
          <p:cNvSpPr>
            <a:spLocks noGrp="1"/>
          </p:cNvSpPr>
          <p:nvPr>
            <p:ph type="sldNum" sz="quarter" idx="12"/>
          </p:nvPr>
        </p:nvSpPr>
        <p:spPr/>
        <p:txBody>
          <a:bodyPr/>
          <a:lstStyle>
            <a:lvl1pPr>
              <a:defRPr/>
            </a:lvl1pPr>
          </a:lstStyle>
          <a:p>
            <a:fld id="{E344A23B-B2A9-48AB-BDCB-D2DB34BFDEFB}"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ltLang="en-US"/>
          </a:p>
        </p:txBody>
      </p:sp>
      <p:sp>
        <p:nvSpPr>
          <p:cNvPr id="3" name="Footer Placeholder 4"/>
          <p:cNvSpPr>
            <a:spLocks noGrp="1"/>
          </p:cNvSpPr>
          <p:nvPr>
            <p:ph type="ftr" sz="quarter" idx="11"/>
          </p:nvPr>
        </p:nvSpPr>
        <p:spPr/>
        <p:txBody>
          <a:bodyPr/>
          <a:lstStyle>
            <a:lvl1pPr>
              <a:defRPr/>
            </a:lvl1pPr>
          </a:lstStyle>
          <a:p>
            <a:pPr>
              <a:defRPr/>
            </a:pPr>
            <a:endParaRPr lang="en-GB" altLang="en-US"/>
          </a:p>
        </p:txBody>
      </p:sp>
      <p:sp>
        <p:nvSpPr>
          <p:cNvPr id="4" name="Slide Number Placeholder 5"/>
          <p:cNvSpPr>
            <a:spLocks noGrp="1"/>
          </p:cNvSpPr>
          <p:nvPr>
            <p:ph type="sldNum" sz="quarter" idx="12"/>
          </p:nvPr>
        </p:nvSpPr>
        <p:spPr/>
        <p:txBody>
          <a:bodyPr/>
          <a:lstStyle>
            <a:lvl1pPr>
              <a:defRPr/>
            </a:lvl1pPr>
          </a:lstStyle>
          <a:p>
            <a:fld id="{3BEC66F6-4E52-4113-88B3-07CC20E28FD6}"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fld id="{42F1F41C-8ABB-4E1B-B7F9-D4DAFAE66BC7}"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a:lvl1pPr>
          </a:lstStyle>
          <a:p>
            <a:pPr>
              <a:defRPr/>
            </a:pPr>
            <a:endParaRPr lang="en-GB" altLang="en-US"/>
          </a:p>
        </p:txBody>
      </p:sp>
      <p:sp>
        <p:nvSpPr>
          <p:cNvPr id="7" name="Slide Number Placeholder 5"/>
          <p:cNvSpPr>
            <a:spLocks noGrp="1"/>
          </p:cNvSpPr>
          <p:nvPr>
            <p:ph type="sldNum" sz="quarter" idx="12"/>
          </p:nvPr>
        </p:nvSpPr>
        <p:spPr/>
        <p:txBody>
          <a:bodyPr/>
          <a:lstStyle>
            <a:lvl1pPr>
              <a:defRPr/>
            </a:lvl1pPr>
          </a:lstStyle>
          <a:p>
            <a:fld id="{98C73B1B-2EBB-4E53-AC7B-ED12662BA93A}"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fld id="{E1E0A54C-F644-4B64-A798-60C2205F8945}"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ltLang="en-US"/>
          </a:p>
        </p:txBody>
      </p:sp>
      <p:sp>
        <p:nvSpPr>
          <p:cNvPr id="5" name="Footer Placeholder 4"/>
          <p:cNvSpPr>
            <a:spLocks noGrp="1"/>
          </p:cNvSpPr>
          <p:nvPr>
            <p:ph type="ftr" sz="quarter" idx="11"/>
          </p:nvPr>
        </p:nvSpPr>
        <p:spPr/>
        <p:txBody>
          <a:bodyPr/>
          <a:lstStyle>
            <a:lvl1pPr>
              <a:defRPr/>
            </a:lvl1pPr>
          </a:lstStyle>
          <a:p>
            <a:pPr>
              <a:defRPr/>
            </a:pPr>
            <a:endParaRPr lang="en-GB" altLang="en-US"/>
          </a:p>
        </p:txBody>
      </p:sp>
      <p:sp>
        <p:nvSpPr>
          <p:cNvPr id="6" name="Slide Number Placeholder 5"/>
          <p:cNvSpPr>
            <a:spLocks noGrp="1"/>
          </p:cNvSpPr>
          <p:nvPr>
            <p:ph type="sldNum" sz="quarter" idx="12"/>
          </p:nvPr>
        </p:nvSpPr>
        <p:spPr/>
        <p:txBody>
          <a:bodyPr/>
          <a:lstStyle>
            <a:lvl1pPr>
              <a:defRPr/>
            </a:lvl1pPr>
          </a:lstStyle>
          <a:p>
            <a:fld id="{36933B05-CC06-4635-93DF-CE6BDD15DD2A}"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7FAFD"/>
            </a:gs>
            <a:gs pos="74001">
              <a:srgbClr val="B5D2EC"/>
            </a:gs>
            <a:gs pos="83000">
              <a:srgbClr val="B5D2EC"/>
            </a:gs>
            <a:gs pos="100000">
              <a:srgbClr val="CEE1F2"/>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1038" y="365125"/>
            <a:ext cx="8543925"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81038" y="1825625"/>
            <a:ext cx="8543925"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panose="020B0604020202020204" pitchFamily="34" charset="0"/>
                <a:ea typeface="+mn-ea"/>
                <a:cs typeface="Arial" panose="020B0604020202020204" pitchFamily="34" charset="0"/>
              </a:defRPr>
            </a:lvl1pPr>
          </a:lstStyle>
          <a:p>
            <a:pPr>
              <a:defRPr/>
            </a:pPr>
            <a:endParaRPr lang="en-GB" altLang="en-US"/>
          </a:p>
        </p:txBody>
      </p:sp>
      <p:sp>
        <p:nvSpPr>
          <p:cNvPr id="5" name="Footer Placeholder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panose="020B0604020202020204" pitchFamily="34" charset="0"/>
                <a:ea typeface="+mn-ea"/>
                <a:cs typeface="Arial" panose="020B0604020202020204" pitchFamily="34" charset="0"/>
              </a:defRPr>
            </a:lvl1pPr>
          </a:lstStyle>
          <a:p>
            <a:pPr>
              <a:defRPr/>
            </a:pPr>
            <a:endParaRPr lang="en-GB" altLang="en-US"/>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92B688E6-F723-432E-BDAC-C4796A9B9EF3}"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charset="-128"/>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ＭＳ Ｐゴシック" charset="-128"/>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ＭＳ Ｐゴシック" charset="-128"/>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wired.com/magazine/2010/12/ff_dsm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understandingpsychosis.net/" TargetMode="External"/><Relationship Id="rId2" Type="http://schemas.openxmlformats.org/officeDocument/2006/relationships/hyperlink" Target="http://shop.bps.org.uk/understanding-bipolar-disorder.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asca.org.au/"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ted.com/talks/eleanor_longden_the_voices_in_my_head.html" TargetMode="External"/><Relationship Id="rId2" Type="http://schemas.openxmlformats.org/officeDocument/2006/relationships/hyperlink" Target="http://www.theguardian.com/society/2013/may/12/medicine-dsm5-row-does-mental-illness-exist" TargetMode="External"/><Relationship Id="rId1" Type="http://schemas.openxmlformats.org/officeDocument/2006/relationships/slideLayout" Target="../slideLayouts/slideLayout2.xml"/><Relationship Id="rId6" Type="http://schemas.openxmlformats.org/officeDocument/2006/relationships/hyperlink" Target="http://www.madinamerica.com/" TargetMode="External"/><Relationship Id="rId5" Type="http://schemas.openxmlformats.org/officeDocument/2006/relationships/hyperlink" Target="http://www.youtube.com/watch?v=XQxORhtHiow" TargetMode="External"/><Relationship Id="rId4" Type="http://schemas.openxmlformats.org/officeDocument/2006/relationships/hyperlink" Target="http://www.youtube.com/watch?v=JHzHliy5ye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066800" y="762000"/>
            <a:ext cx="7772400" cy="1676400"/>
          </a:xfrm>
        </p:spPr>
        <p:txBody>
          <a:bodyPr anchor="ctr"/>
          <a:lstStyle/>
          <a:p>
            <a:pPr eaLnBrk="1" hangingPunct="1"/>
            <a:r>
              <a:rPr lang="en-GB" sz="3600" b="1" smtClean="0"/>
              <a:t>Speaking our minds as clinical psychologists</a:t>
            </a:r>
            <a:br>
              <a:rPr lang="en-GB" sz="3600" b="1" smtClean="0"/>
            </a:br>
            <a:r>
              <a:rPr lang="en-GB" sz="3600" b="1" smtClean="0"/>
              <a:t/>
            </a:r>
            <a:br>
              <a:rPr lang="en-GB" sz="3600" b="1" smtClean="0"/>
            </a:br>
            <a:r>
              <a:rPr lang="en-GB" sz="2800" b="1" smtClean="0"/>
              <a:t>Birmingham 2015</a:t>
            </a:r>
          </a:p>
        </p:txBody>
      </p:sp>
      <p:sp>
        <p:nvSpPr>
          <p:cNvPr id="14339" name="Rectangle 3"/>
          <p:cNvSpPr>
            <a:spLocks noGrp="1" noChangeArrowheads="1"/>
          </p:cNvSpPr>
          <p:nvPr>
            <p:ph type="subTitle" idx="1"/>
          </p:nvPr>
        </p:nvSpPr>
        <p:spPr>
          <a:xfrm>
            <a:off x="920750" y="3213100"/>
            <a:ext cx="8135938" cy="2447925"/>
          </a:xfrm>
        </p:spPr>
        <p:txBody>
          <a:bodyPr/>
          <a:lstStyle/>
          <a:p>
            <a:pPr eaLnBrk="1" hangingPunct="1"/>
            <a:r>
              <a:rPr lang="en-GB" sz="2800" smtClean="0"/>
              <a:t>Dr Lucy Johnstone</a:t>
            </a:r>
          </a:p>
          <a:p>
            <a:pPr eaLnBrk="1" hangingPunct="1"/>
            <a:r>
              <a:rPr lang="en-GB" sz="2800" smtClean="0"/>
              <a:t>Consultant Clinical Psychologist</a:t>
            </a:r>
          </a:p>
          <a:p>
            <a:pPr eaLnBrk="1" hangingPunct="1"/>
            <a:r>
              <a:rPr lang="en-GB" sz="2800" smtClean="0"/>
              <a:t>Lucy.Johnstone@wales.nhs.uk</a:t>
            </a:r>
          </a:p>
          <a:p>
            <a:pPr eaLnBrk="1" hangingPunct="1"/>
            <a:r>
              <a:rPr lang="en-GB" sz="2800" smtClean="0"/>
              <a:t>@clinpsychLucy</a:t>
            </a:r>
          </a:p>
          <a:p>
            <a:pPr algn="l" eaLnBrk="1" hangingPunct="1"/>
            <a:r>
              <a:rPr lang="en-GB" sz="2000" smtClean="0"/>
              <a:t>Copyright Lucy Johnstone: please do not reproduce without permission</a:t>
            </a:r>
          </a:p>
          <a:p>
            <a:pPr eaLnBrk="1" hangingPunct="1"/>
            <a:endParaRPr lang="en-GB" sz="2800" smtClean="0"/>
          </a:p>
          <a:p>
            <a:pPr eaLnBrk="1" hangingPunct="1"/>
            <a:endParaRPr lang="en-GB" sz="28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sz="4000" smtClean="0"/>
              <a:t>Outline of talk</a:t>
            </a:r>
          </a:p>
        </p:txBody>
      </p:sp>
      <p:sp>
        <p:nvSpPr>
          <p:cNvPr id="3075" name="Rectangle 3"/>
          <p:cNvSpPr>
            <a:spLocks noGrp="1" noChangeArrowheads="1"/>
          </p:cNvSpPr>
          <p:nvPr>
            <p:ph idx="1"/>
          </p:nvPr>
        </p:nvSpPr>
        <p:spPr/>
        <p:txBody>
          <a:bodyPr/>
          <a:lstStyle/>
          <a:p>
            <a:pPr eaLnBrk="1" hangingPunct="1"/>
            <a:r>
              <a:rPr lang="en-GB" smtClean="0"/>
              <a:t>The wider context: threats to prevailing paradigm in psychiatry</a:t>
            </a:r>
          </a:p>
          <a:p>
            <a:pPr eaLnBrk="1" hangingPunct="1"/>
            <a:r>
              <a:rPr lang="en-GB" smtClean="0"/>
              <a:t>How clinical psychologists do (and don’t) rise to the challenge</a:t>
            </a:r>
          </a:p>
          <a:p>
            <a:pPr eaLnBrk="1" hangingPunct="1"/>
            <a:r>
              <a:rPr lang="en-GB" smtClean="0"/>
              <a:t>Reflections on our professional and ethical responsibilities</a:t>
            </a:r>
          </a:p>
          <a:p>
            <a:pPr eaLnBrk="1" hangingPunct="1"/>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smtClean="0"/>
          </a:p>
        </p:txBody>
      </p:sp>
      <p:sp>
        <p:nvSpPr>
          <p:cNvPr id="16387" name="Content Placeholder 2"/>
          <p:cNvSpPr>
            <a:spLocks noGrp="1"/>
          </p:cNvSpPr>
          <p:nvPr>
            <p:ph idx="1"/>
          </p:nvPr>
        </p:nvSpPr>
        <p:spPr/>
        <p:txBody>
          <a:bodyPr/>
          <a:lstStyle/>
          <a:p>
            <a:endParaRPr lang="en-GB" smtClean="0"/>
          </a:p>
          <a:p>
            <a:pPr eaLnBrk="1" hangingPunct="1">
              <a:buFontTx/>
              <a:buNone/>
            </a:pPr>
            <a:r>
              <a:rPr lang="en-GB" sz="3200" i="1" smtClean="0"/>
              <a:t>‘I just know that the biological approach to psychological distress is bollocks.’</a:t>
            </a:r>
          </a:p>
          <a:p>
            <a:pPr eaLnBrk="1" hangingPunct="1">
              <a:buFontTx/>
              <a:buNone/>
            </a:pPr>
            <a:endParaRPr lang="en-GB" smtClean="0"/>
          </a:p>
          <a:p>
            <a:pPr>
              <a:buFont typeface="Arial" charset="0"/>
              <a:buNone/>
            </a:pPr>
            <a:r>
              <a:rPr lang="en-GB" smtClean="0"/>
              <a:t>(David Smail, 1996, Clinical Psychology Forum)</a:t>
            </a:r>
          </a:p>
          <a:p>
            <a:pPr>
              <a:buFont typeface="Arial" charset="0"/>
              <a:buNone/>
            </a:pPr>
            <a:endParaRPr lang="en-GB"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endParaRPr lang="en-US" smtClean="0"/>
          </a:p>
        </p:txBody>
      </p:sp>
      <p:sp>
        <p:nvSpPr>
          <p:cNvPr id="17411" name="Content Placeholder 2"/>
          <p:cNvSpPr>
            <a:spLocks noGrp="1"/>
          </p:cNvSpPr>
          <p:nvPr>
            <p:ph idx="1"/>
          </p:nvPr>
        </p:nvSpPr>
        <p:spPr/>
        <p:txBody>
          <a:bodyPr/>
          <a:lstStyle/>
          <a:p>
            <a:pPr marL="0" indent="0">
              <a:buFont typeface="Arial" charset="0"/>
              <a:buNone/>
            </a:pPr>
            <a:r>
              <a:rPr lang="en-GB" i="1" smtClean="0"/>
              <a:t>‘There is no definition of a mental disorder. I mean, you just can’t define it. It’s bullshit</a:t>
            </a:r>
            <a:r>
              <a:rPr lang="en-GB" smtClean="0"/>
              <a:t>’  </a:t>
            </a:r>
            <a:r>
              <a:rPr lang="en-GB" sz="2400" smtClean="0"/>
              <a:t>(Dr Allen Frances, chair of DSM IV committee</a:t>
            </a:r>
            <a:r>
              <a:rPr lang="en-GB" smtClean="0"/>
              <a:t>) </a:t>
            </a:r>
          </a:p>
          <a:p>
            <a:pPr marL="0" indent="0">
              <a:buFont typeface="Arial" charset="0"/>
              <a:buNone/>
            </a:pPr>
            <a:r>
              <a:rPr lang="en-GB" sz="2400" u="sng" smtClean="0">
                <a:hlinkClick r:id="rId2"/>
              </a:rPr>
              <a:t>http://www.wired.com/magazine/2010/12/ff_dsmv/</a:t>
            </a:r>
            <a:endParaRPr lang="en-GB" sz="2400" smtClean="0"/>
          </a:p>
          <a:p>
            <a:pPr marL="0" indent="0">
              <a:buFont typeface="Arial" charset="0"/>
              <a:buNone/>
            </a:pPr>
            <a:endParaRPr lang="en-GB" smtClean="0"/>
          </a:p>
          <a:p>
            <a:pPr marL="0" indent="0">
              <a:buFont typeface="Arial" charset="0"/>
              <a:buNone/>
            </a:pPr>
            <a:endParaRPr lang="en-GB"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81038" y="365125"/>
            <a:ext cx="8543925" cy="400050"/>
          </a:xfrm>
        </p:spPr>
        <p:txBody>
          <a:bodyPr/>
          <a:lstStyle/>
          <a:p>
            <a:pPr algn="ctr"/>
            <a:r>
              <a:rPr lang="en-GB" sz="2800" smtClean="0"/>
              <a:t>The DSM 5 disaster </a:t>
            </a:r>
          </a:p>
        </p:txBody>
      </p:sp>
      <p:sp>
        <p:nvSpPr>
          <p:cNvPr id="18435" name="Content Placeholder 2"/>
          <p:cNvSpPr>
            <a:spLocks noGrp="1"/>
          </p:cNvSpPr>
          <p:nvPr>
            <p:ph idx="1"/>
          </p:nvPr>
        </p:nvSpPr>
        <p:spPr>
          <a:xfrm>
            <a:off x="681038" y="981075"/>
            <a:ext cx="8543925" cy="5195888"/>
          </a:xfrm>
        </p:spPr>
        <p:txBody>
          <a:bodyPr/>
          <a:lstStyle/>
          <a:p>
            <a:pPr marL="0" indent="0" eaLnBrk="1" hangingPunct="1">
              <a:buFont typeface="Arial" charset="0"/>
              <a:buNone/>
            </a:pPr>
            <a:r>
              <a:rPr lang="en-GB" sz="2400" i="1" smtClean="0"/>
              <a:t>‘There is no reason to believe that DSM-5 is safe or scientifically sound…..The science simply isn’t there now……A research dead end.</a:t>
            </a:r>
            <a:r>
              <a:rPr lang="en-GB" sz="2400" smtClean="0"/>
              <a:t>’ Professor Allen Frances, Chair of DSM IV Task Force</a:t>
            </a:r>
          </a:p>
          <a:p>
            <a:pPr marL="0" indent="0" eaLnBrk="1" hangingPunct="1">
              <a:buFontTx/>
              <a:buNone/>
            </a:pPr>
            <a:r>
              <a:rPr lang="en-GB" sz="2400" smtClean="0"/>
              <a:t>Dr Steven Hyman, former NIMH director : DSM is </a:t>
            </a:r>
            <a:r>
              <a:rPr lang="en-GB" sz="2400" i="1" smtClean="0"/>
              <a:t>'totally wrong, an absolute scientific nightmare.' </a:t>
            </a:r>
          </a:p>
          <a:p>
            <a:pPr marL="0" indent="0" eaLnBrk="1" hangingPunct="1">
              <a:buFontTx/>
              <a:buNone/>
            </a:pPr>
            <a:r>
              <a:rPr lang="en-GB" sz="2400" smtClean="0"/>
              <a:t>Dr Thomas Insel, former director of NIMH: </a:t>
            </a:r>
            <a:r>
              <a:rPr lang="en-GB" sz="2400" i="1" smtClean="0"/>
              <a:t>'Patients….. deserve better…..The weakness is its lack of validity.’</a:t>
            </a:r>
          </a:p>
          <a:p>
            <a:pPr marL="0" indent="0" eaLnBrk="1" hangingPunct="1">
              <a:buFontTx/>
              <a:buNone/>
            </a:pPr>
            <a:r>
              <a:rPr lang="en-GB" sz="2400" smtClean="0"/>
              <a:t>Dr David Kupfer, chair of the DSM-5 committee: ‘</a:t>
            </a:r>
            <a:r>
              <a:rPr lang="en-GB" sz="2400" i="1" smtClean="0"/>
              <a:t>We've been telling patients for several decades that we are waiting for biomarkers. We're still waiting.’</a:t>
            </a:r>
          </a:p>
          <a:p>
            <a:pPr marL="0" indent="0" eaLnBrk="1" hangingPunct="1">
              <a:buFontTx/>
              <a:buNone/>
            </a:pPr>
            <a:r>
              <a:rPr lang="en-GB" sz="2400" smtClean="0"/>
              <a:t>From now on, ‘</a:t>
            </a:r>
            <a:r>
              <a:rPr lang="en-GB" sz="2400" i="1" smtClean="0"/>
              <a:t>NIMH will be re-orienting its research away from DSM categories</a:t>
            </a:r>
            <a:r>
              <a:rPr lang="en-GB" sz="2400" smtClean="0"/>
              <a:t>’ (</a:t>
            </a:r>
            <a:r>
              <a:rPr lang="en-GB" sz="2000" smtClean="0"/>
              <a:t>Insel, 2013.)</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81038" y="365125"/>
            <a:ext cx="8543925" cy="687388"/>
          </a:xfrm>
        </p:spPr>
        <p:txBody>
          <a:bodyPr/>
          <a:lstStyle/>
          <a:p>
            <a:pPr algn="ctr"/>
            <a:r>
              <a:rPr lang="en-GB" sz="2800" smtClean="0"/>
              <a:t>‘Western psychiatry is in crisis’</a:t>
            </a:r>
          </a:p>
        </p:txBody>
      </p:sp>
      <p:sp>
        <p:nvSpPr>
          <p:cNvPr id="19459" name="Content Placeholder 2"/>
          <p:cNvSpPr>
            <a:spLocks noGrp="1"/>
          </p:cNvSpPr>
          <p:nvPr>
            <p:ph idx="1"/>
          </p:nvPr>
        </p:nvSpPr>
        <p:spPr>
          <a:xfrm>
            <a:off x="681038" y="1052513"/>
            <a:ext cx="8543925" cy="5329237"/>
          </a:xfrm>
        </p:spPr>
        <p:txBody>
          <a:bodyPr/>
          <a:lstStyle/>
          <a:p>
            <a:pPr marL="0" indent="0">
              <a:buFont typeface="Arial" charset="0"/>
              <a:buNone/>
            </a:pPr>
            <a:r>
              <a:rPr lang="en-GB" sz="2400" smtClean="0"/>
              <a:t>‘Western psychiatry is in crisis.’ </a:t>
            </a:r>
          </a:p>
          <a:p>
            <a:pPr marL="0" indent="0">
              <a:buFont typeface="Arial" charset="0"/>
              <a:buNone/>
            </a:pPr>
            <a:r>
              <a:rPr lang="en-GB" sz="2400" smtClean="0"/>
              <a:t>‘…..</a:t>
            </a:r>
            <a:r>
              <a:rPr lang="en-GB" sz="2400" i="1" smtClean="0"/>
              <a:t>the simplistic and imposed application of….reductionist science’ which can ‘encroach on basic human rights.’</a:t>
            </a:r>
          </a:p>
          <a:p>
            <a:pPr marL="0" indent="0">
              <a:buFont typeface="Arial" charset="0"/>
              <a:buNone/>
            </a:pPr>
            <a:r>
              <a:rPr lang="en-GB" sz="2000" smtClean="0"/>
              <a:t>(Mental Health Europe 2013, a large umbrella organisation representing both professionals and service users.) </a:t>
            </a:r>
          </a:p>
          <a:p>
            <a:pPr marL="0" indent="0">
              <a:buFont typeface="Arial" charset="0"/>
              <a:buNone/>
            </a:pPr>
            <a:endParaRPr lang="en-GB" sz="2000" smtClean="0"/>
          </a:p>
          <a:p>
            <a:pPr marL="0" indent="0">
              <a:buFont typeface="Arial" charset="0"/>
              <a:buNone/>
            </a:pPr>
            <a:r>
              <a:rPr lang="en-GB" sz="2400" i="1" smtClean="0"/>
              <a:t>‘Some observers have questioned whether the psychiatrist is an endangered species…Urgent action is required… to ensure the future of psychiatry as a profession</a:t>
            </a:r>
            <a:r>
              <a:rPr lang="en-GB" sz="2400" smtClean="0"/>
              <a:t>’ (</a:t>
            </a:r>
            <a:r>
              <a:rPr lang="en-GB" sz="2000" smtClean="0"/>
              <a:t>Oyebode and Humphrys, British Journal of Psychiatry, 2011)</a:t>
            </a:r>
          </a:p>
          <a:p>
            <a:pPr marL="0" indent="0">
              <a:buFont typeface="Arial" charset="0"/>
              <a:buNone/>
            </a:pPr>
            <a:endParaRPr lang="en-GB" sz="2400" smtClean="0"/>
          </a:p>
          <a:p>
            <a:pPr marL="0" indent="0">
              <a:buFontTx/>
              <a:buNone/>
            </a:pPr>
            <a:endParaRPr lang="en-GB" sz="2400" i="1" smtClean="0"/>
          </a:p>
          <a:p>
            <a:pPr marL="0" indent="0">
              <a:buFontTx/>
              <a:buNone/>
            </a:pPr>
            <a:endParaRPr lang="en-GB" sz="2400" smtClean="0"/>
          </a:p>
          <a:p>
            <a:pPr marL="0" indent="0">
              <a:buFont typeface="Arial" charset="0"/>
              <a:buNone/>
            </a:pPr>
            <a:endParaRPr lang="en-GB" sz="240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81038" y="365125"/>
            <a:ext cx="8543925" cy="542925"/>
          </a:xfrm>
        </p:spPr>
        <p:txBody>
          <a:bodyPr/>
          <a:lstStyle/>
          <a:p>
            <a:r>
              <a:rPr lang="en-GB" sz="2800" smtClean="0"/>
              <a:t>Why is the diagnosis debate so important?</a:t>
            </a:r>
          </a:p>
        </p:txBody>
      </p:sp>
      <p:sp>
        <p:nvSpPr>
          <p:cNvPr id="20483" name="Content Placeholder 2"/>
          <p:cNvSpPr>
            <a:spLocks noGrp="1"/>
          </p:cNvSpPr>
          <p:nvPr>
            <p:ph idx="1"/>
          </p:nvPr>
        </p:nvSpPr>
        <p:spPr>
          <a:xfrm>
            <a:off x="681038" y="1412875"/>
            <a:ext cx="8543925" cy="4764088"/>
          </a:xfrm>
        </p:spPr>
        <p:txBody>
          <a:bodyPr/>
          <a:lstStyle/>
          <a:p>
            <a:pPr eaLnBrk="1" hangingPunct="1">
              <a:buFontTx/>
              <a:buNone/>
            </a:pPr>
            <a:r>
              <a:rPr lang="en-GB" sz="2400" smtClean="0"/>
              <a:t> Without a valid classification system, psychiatry would become ‘…..</a:t>
            </a:r>
            <a:r>
              <a:rPr lang="en-GB" sz="2400" i="1" smtClean="0"/>
              <a:t>something very hard to justify or defend – a medical specialty that does not treat medical illnesses</a:t>
            </a:r>
            <a:r>
              <a:rPr lang="en-GB" sz="2400" smtClean="0"/>
              <a:t>’ </a:t>
            </a:r>
            <a:r>
              <a:rPr lang="en-GB" sz="2000" smtClean="0"/>
              <a:t>(Breggin 1993)</a:t>
            </a:r>
          </a:p>
          <a:p>
            <a:pPr eaLnBrk="1" hangingPunct="1">
              <a:buFontTx/>
              <a:buNone/>
            </a:pPr>
            <a:endParaRPr lang="en-GB" sz="2000" smtClean="0"/>
          </a:p>
          <a:p>
            <a:pPr eaLnBrk="1" hangingPunct="1">
              <a:buFontTx/>
              <a:buNone/>
            </a:pPr>
            <a:r>
              <a:rPr lang="en-GB" sz="2400" i="1" smtClean="0"/>
              <a:t>‘If it becomes apparent that the information obtained by testing disease theories is incoherent, we may eventually jettison particular disease constructs….The disease constructs in psychiatry may be approaching this point.’</a:t>
            </a:r>
          </a:p>
          <a:p>
            <a:pPr eaLnBrk="1" hangingPunct="1">
              <a:buFontTx/>
              <a:buNone/>
            </a:pPr>
            <a:r>
              <a:rPr lang="en-GB" sz="2000" smtClean="0"/>
              <a:t>(Bebbington: Psychological Medicine October 2014) </a:t>
            </a:r>
          </a:p>
          <a:p>
            <a:pPr>
              <a:buFont typeface="Arial" charset="0"/>
              <a:buNone/>
            </a:pPr>
            <a:endParaRPr lang="en-GB" sz="1800" smtClean="0"/>
          </a:p>
          <a:p>
            <a:pPr eaLnBrk="1" hangingPunct="1">
              <a:buFontTx/>
              <a:buNone/>
            </a:pPr>
            <a:endParaRPr lang="en-GB" sz="2000" smtClean="0"/>
          </a:p>
          <a:p>
            <a:pPr eaLnBrk="1" hangingPunct="1">
              <a:spcBef>
                <a:spcPct val="50000"/>
              </a:spcBef>
              <a:buFontTx/>
              <a:buNone/>
            </a:pPr>
            <a:endParaRPr lang="en-GB" sz="2000" smtClean="0"/>
          </a:p>
          <a:p>
            <a:pPr eaLnBrk="1" hangingPunct="1">
              <a:spcBef>
                <a:spcPct val="50000"/>
              </a:spcBef>
              <a:buFont typeface="Arial" charset="0"/>
              <a:buNone/>
            </a:pPr>
            <a:endParaRPr lang="en-GB" sz="2400" smtClean="0"/>
          </a:p>
          <a:p>
            <a:pPr>
              <a:buFont typeface="Arial" charset="0"/>
              <a:buNone/>
            </a:pPr>
            <a:endParaRPr lang="en-GB" sz="24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1038" y="365125"/>
            <a:ext cx="8543925" cy="46038"/>
          </a:xfrm>
        </p:spPr>
        <p:txBody>
          <a:bodyPr/>
          <a:lstStyle/>
          <a:p>
            <a:endParaRPr lang="en-US" smtClean="0"/>
          </a:p>
        </p:txBody>
      </p:sp>
      <p:sp>
        <p:nvSpPr>
          <p:cNvPr id="21507" name="Content Placeholder 2"/>
          <p:cNvSpPr>
            <a:spLocks noGrp="1"/>
          </p:cNvSpPr>
          <p:nvPr>
            <p:ph idx="1"/>
          </p:nvPr>
        </p:nvSpPr>
        <p:spPr>
          <a:xfrm>
            <a:off x="681038" y="115888"/>
            <a:ext cx="8543925" cy="6061075"/>
          </a:xfrm>
        </p:spPr>
        <p:txBody>
          <a:bodyPr/>
          <a:lstStyle/>
          <a:p>
            <a:pPr marL="0" indent="0">
              <a:buFont typeface="Arial" charset="0"/>
              <a:buNone/>
            </a:pPr>
            <a:r>
              <a:rPr lang="en-GB" sz="2400" smtClean="0"/>
              <a:t>In ‘Anatomy of an epidemic’ (2010) award-winning US science journalist Robert Whitaker presents compelling evidence that </a:t>
            </a:r>
            <a:r>
              <a:rPr lang="en-GB" sz="2400" i="1" smtClean="0"/>
              <a:t>all psychiatric drugs increase disability over the long term.</a:t>
            </a:r>
          </a:p>
          <a:p>
            <a:pPr marL="0" indent="0">
              <a:buFont typeface="Arial" charset="0"/>
              <a:buNone/>
            </a:pPr>
            <a:endParaRPr lang="en-GB" sz="2400" i="1" smtClean="0"/>
          </a:p>
          <a:p>
            <a:pPr marL="0" indent="0">
              <a:buFont typeface="Arial" charset="0"/>
              <a:buNone/>
            </a:pPr>
            <a:r>
              <a:rPr lang="en-GB" sz="2400" i="1" smtClean="0"/>
              <a:t>‘</a:t>
            </a:r>
            <a:r>
              <a:rPr lang="en-GB" sz="2400" smtClean="0"/>
              <a:t>This is the story of a medical puzzle… It tells of a hidden epidemic that is diminishing the lives of millions of Americans, including a rapidly increasing number of children. The epidemic has grown in size and scope over the past five decades and now disables 850 adults and 250 children every day…Now here is the puzzle. As a society we have come to understand that psychiatry has made great progress in treating mental illness over the past 50 years….In 2007 we spent $25 billion on anti depressants and anti psychotics….As the psychopharmacology revolution has unfolded, the number of disabled mentally ill has </a:t>
            </a:r>
            <a:r>
              <a:rPr lang="en-GB" sz="2400" i="1" smtClean="0"/>
              <a:t>skyrocketed.’</a:t>
            </a:r>
          </a:p>
          <a:p>
            <a:pPr marL="0" indent="0">
              <a:buFont typeface="Arial" charset="0"/>
              <a:buNone/>
            </a:pPr>
            <a:endParaRPr lang="en-GB" sz="2400" i="1" smtClean="0"/>
          </a:p>
          <a:p>
            <a:pPr marL="0" indent="0">
              <a:buFont typeface="Arial" charset="0"/>
              <a:buNone/>
            </a:pPr>
            <a:r>
              <a:rPr lang="en-GB" sz="2000" smtClean="0"/>
              <a:t>Maudsley debate May 2015: ‘This house believes that long-term use of psychiatric medication does more harm than good.’ </a:t>
            </a:r>
            <a:r>
              <a:rPr lang="en-GB" sz="2000" i="1" smtClean="0"/>
              <a:t>See BMJ editorial 2015, 349</a:t>
            </a:r>
          </a:p>
          <a:p>
            <a:pPr marL="0" indent="0">
              <a:buFont typeface="Arial" charset="0"/>
              <a:buNone/>
            </a:pPr>
            <a:endParaRPr lang="en-GB" sz="24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81038" y="365125"/>
            <a:ext cx="8543925" cy="760413"/>
          </a:xfrm>
        </p:spPr>
        <p:txBody>
          <a:bodyPr/>
          <a:lstStyle/>
          <a:p>
            <a:r>
              <a:rPr lang="en-GB" sz="2400" smtClean="0"/>
              <a:t>The Recovery model</a:t>
            </a:r>
          </a:p>
        </p:txBody>
      </p:sp>
      <p:sp>
        <p:nvSpPr>
          <p:cNvPr id="22531" name="Content Placeholder 2"/>
          <p:cNvSpPr>
            <a:spLocks noGrp="1"/>
          </p:cNvSpPr>
          <p:nvPr>
            <p:ph idx="1"/>
          </p:nvPr>
        </p:nvSpPr>
        <p:spPr>
          <a:xfrm>
            <a:off x="681038" y="1412875"/>
            <a:ext cx="8543925" cy="4764088"/>
          </a:xfrm>
        </p:spPr>
        <p:txBody>
          <a:bodyPr/>
          <a:lstStyle/>
          <a:p>
            <a:pPr marL="0" indent="0">
              <a:buFontTx/>
              <a:buNone/>
            </a:pPr>
            <a:r>
              <a:rPr lang="en-GB" sz="2400" smtClean="0"/>
              <a:t>Recovery themes: finding a new sense of - </a:t>
            </a:r>
          </a:p>
          <a:p>
            <a:pPr marL="0" indent="0">
              <a:buFontTx/>
              <a:buNone/>
            </a:pPr>
            <a:r>
              <a:rPr lang="en-GB" sz="2400" smtClean="0"/>
              <a:t>Connectedness (including support from others and feeling part of the community); hope and optimism about the future (including belief that recovery is possible); identity (including overcoming stigma); finding meaning in life (including the experience of ‘mental illness’); and empowerment (including taking personal responsibility, focusing on strengths, and taking control of one’s life) </a:t>
            </a:r>
            <a:r>
              <a:rPr lang="en-GB" sz="2000" smtClean="0"/>
              <a:t>(Leamy et al 2011)</a:t>
            </a:r>
          </a:p>
          <a:p>
            <a:pPr marL="0" indent="0">
              <a:buFontTx/>
              <a:buNone/>
            </a:pPr>
            <a:endParaRPr lang="en-GB" sz="2400" smtClean="0"/>
          </a:p>
          <a:p>
            <a:pPr marL="0" indent="0">
              <a:buFontTx/>
              <a:buNone/>
            </a:pPr>
            <a:r>
              <a:rPr lang="en-GB" sz="2400" smtClean="0"/>
              <a:t>Was this the consequence of the ‘illness’ or of the diagnosis?</a:t>
            </a:r>
          </a:p>
          <a:p>
            <a:pPr marL="0" indent="0">
              <a:buFont typeface="Arial" charset="0"/>
              <a:buNone/>
            </a:pPr>
            <a:endParaRPr lang="en-GB" sz="2400" smtClean="0"/>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81038" y="365125"/>
            <a:ext cx="8543925" cy="760413"/>
          </a:xfrm>
        </p:spPr>
        <p:txBody>
          <a:bodyPr/>
          <a:lstStyle/>
          <a:p>
            <a:endParaRPr lang="en-US" smtClean="0"/>
          </a:p>
        </p:txBody>
      </p:sp>
      <p:sp>
        <p:nvSpPr>
          <p:cNvPr id="23555" name="Content Placeholder 2"/>
          <p:cNvSpPr>
            <a:spLocks noGrp="1"/>
          </p:cNvSpPr>
          <p:nvPr>
            <p:ph idx="1"/>
          </p:nvPr>
        </p:nvSpPr>
        <p:spPr>
          <a:xfrm>
            <a:off x="681038" y="1125538"/>
            <a:ext cx="8543925" cy="5051425"/>
          </a:xfrm>
        </p:spPr>
        <p:txBody>
          <a:bodyPr/>
          <a:lstStyle/>
          <a:p>
            <a:pPr marL="0" indent="0">
              <a:buFont typeface="Arial" charset="0"/>
              <a:buNone/>
            </a:pPr>
            <a:r>
              <a:rPr lang="en-GB" sz="2400" smtClean="0"/>
              <a:t>Much evidence that ‘recovery’ is as much about overcoming  the messages of the diagnosis and the effects of ‘treatment’ as it is about getting over an ‘illness.’</a:t>
            </a:r>
          </a:p>
          <a:p>
            <a:pPr marL="0" indent="0">
              <a:buFont typeface="Arial" charset="0"/>
              <a:buNone/>
            </a:pPr>
            <a:endParaRPr lang="en-GB" sz="2400" smtClean="0"/>
          </a:p>
          <a:p>
            <a:pPr marL="0" indent="0">
              <a:buFont typeface="Arial" charset="0"/>
              <a:buNone/>
            </a:pPr>
            <a:r>
              <a:rPr lang="en-GB" sz="2400" smtClean="0"/>
              <a:t>Leading members of the service user/survivor movement date their recovery from the moment they rejected their diagnoses </a:t>
            </a:r>
          </a:p>
          <a:p>
            <a:pPr marL="0" indent="0">
              <a:buFont typeface="Arial" charset="0"/>
              <a:buNone/>
            </a:pPr>
            <a:r>
              <a:rPr lang="en-GB" sz="2400" smtClean="0"/>
              <a:t>(Viv Lindow, Eleanor Longden, Ron Coleman, Rufus May, Jacqui Dillon, Rai Waddingham, Laura Delano, and many others.)</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81038" y="365125"/>
            <a:ext cx="8543925" cy="903288"/>
          </a:xfrm>
        </p:spPr>
        <p:txBody>
          <a:bodyPr/>
          <a:lstStyle/>
          <a:p>
            <a:r>
              <a:rPr lang="en-GB" sz="2400" smtClean="0"/>
              <a:t>The ‘ACE’ (Adverse Childhood Experiences) studies</a:t>
            </a:r>
          </a:p>
        </p:txBody>
      </p:sp>
      <p:sp>
        <p:nvSpPr>
          <p:cNvPr id="24579" name="Content Placeholder 2"/>
          <p:cNvSpPr>
            <a:spLocks noGrp="1"/>
          </p:cNvSpPr>
          <p:nvPr>
            <p:ph idx="1"/>
          </p:nvPr>
        </p:nvSpPr>
        <p:spPr>
          <a:xfrm>
            <a:off x="681038" y="1268413"/>
            <a:ext cx="8543925" cy="4908550"/>
          </a:xfrm>
        </p:spPr>
        <p:txBody>
          <a:bodyPr/>
          <a:lstStyle/>
          <a:p>
            <a:pPr marL="0" indent="0">
              <a:buFont typeface="Arial" charset="0"/>
              <a:buNone/>
            </a:pPr>
            <a:r>
              <a:rPr lang="en-GB" sz="2400" smtClean="0"/>
              <a:t>‘The most important studies you’ve never heard of’</a:t>
            </a:r>
          </a:p>
          <a:p>
            <a:pPr marL="0" indent="0">
              <a:buFont typeface="Arial" charset="0"/>
              <a:buNone/>
            </a:pPr>
            <a:r>
              <a:rPr lang="en-GB" sz="2400" smtClean="0"/>
              <a:t>17, 421 participants, 15 year follow-up, over 50 papers</a:t>
            </a:r>
          </a:p>
          <a:p>
            <a:pPr marL="0" indent="0">
              <a:buFont typeface="Arial" charset="0"/>
              <a:buNone/>
            </a:pPr>
            <a:endParaRPr lang="en-GB" sz="2400" smtClean="0"/>
          </a:p>
          <a:p>
            <a:pPr marL="0" indent="0">
              <a:buFont typeface="Arial" charset="0"/>
              <a:buNone/>
            </a:pPr>
            <a:r>
              <a:rPr lang="en-GB" sz="2400" smtClean="0"/>
              <a:t>10 types of childhood adversity (sexual, verbal or physical abuse; parent with diagnosis of ‘mental illness’, domestic violence, family member in prison, loss of a parent; emotional or physical neglect).</a:t>
            </a:r>
          </a:p>
          <a:p>
            <a:pPr marL="0" indent="0">
              <a:buFont typeface="Arial" charset="0"/>
              <a:buNone/>
            </a:pPr>
            <a:endParaRPr lang="en-GB" sz="2400" smtClean="0"/>
          </a:p>
          <a:p>
            <a:pPr marL="0" indent="0">
              <a:buFont typeface="Arial" charset="0"/>
              <a:buNone/>
            </a:pPr>
            <a:r>
              <a:rPr lang="en-GB" sz="2400" smtClean="0"/>
              <a:t>Strong graded relationship between high ACE scores and higher rates of mental and physical illhealth, behavioural and social problems.</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81038" y="365125"/>
            <a:ext cx="8543925" cy="542925"/>
          </a:xfrm>
        </p:spPr>
        <p:txBody>
          <a:bodyPr/>
          <a:lstStyle/>
          <a:p>
            <a:endParaRPr lang="en-US" smtClean="0"/>
          </a:p>
        </p:txBody>
      </p:sp>
      <p:sp>
        <p:nvSpPr>
          <p:cNvPr id="25603" name="Content Placeholder 2"/>
          <p:cNvSpPr>
            <a:spLocks noGrp="1"/>
          </p:cNvSpPr>
          <p:nvPr>
            <p:ph idx="1"/>
          </p:nvPr>
        </p:nvSpPr>
        <p:spPr>
          <a:xfrm>
            <a:off x="681038" y="1052513"/>
            <a:ext cx="8543925" cy="5124450"/>
          </a:xfrm>
        </p:spPr>
        <p:txBody>
          <a:bodyPr/>
          <a:lstStyle/>
          <a:p>
            <a:pPr marL="0" indent="0">
              <a:buFont typeface="Arial" charset="0"/>
              <a:buNone/>
            </a:pPr>
            <a:r>
              <a:rPr lang="en-GB" sz="2400" smtClean="0"/>
              <a:t>Higher ACE scores predict greater incidence of depression, suicide, ‘psychosis’, PTSD, drug use, criminal behaviour, heart disease, cancer, STDs, lung disease, liver disease, smoking, obesity,  diabetes, poor educational and work performance, homelessness, prostitution,  unemployment, and early death. </a:t>
            </a:r>
          </a:p>
          <a:p>
            <a:pPr marL="0" indent="0">
              <a:buFont typeface="Arial" charset="0"/>
              <a:buNone/>
            </a:pPr>
            <a:endParaRPr lang="en-GB" sz="2400" smtClean="0"/>
          </a:p>
          <a:p>
            <a:pPr marL="0" indent="0">
              <a:buFont typeface="Arial" charset="0"/>
              <a:buNone/>
            </a:pPr>
            <a:r>
              <a:rPr lang="en-GB" sz="2400" smtClean="0"/>
              <a:t>ACEs act in a cumulative and synergistic way to cause ‘complex adult psychopathology.’</a:t>
            </a:r>
          </a:p>
          <a:p>
            <a:pPr marL="0" indent="0">
              <a:buFont typeface="Arial" charset="0"/>
              <a:buNone/>
            </a:pPr>
            <a:endParaRPr lang="en-GB" sz="2400" smtClean="0"/>
          </a:p>
          <a:p>
            <a:pPr marL="0" indent="0">
              <a:buFont typeface="Arial" charset="0"/>
              <a:buNone/>
            </a:pPr>
            <a:endParaRPr lang="en-GB" sz="2400" smtClean="0"/>
          </a:p>
          <a:p>
            <a:pPr marL="0" indent="0">
              <a:buFont typeface="Arial" charset="0"/>
              <a:buNone/>
            </a:pPr>
            <a:r>
              <a:rPr lang="en-GB" sz="2400" smtClean="0"/>
              <a:t>www.acestoohigh.com</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1038" y="365125"/>
            <a:ext cx="8543925" cy="327025"/>
          </a:xfrm>
        </p:spPr>
        <p:txBody>
          <a:bodyPr/>
          <a:lstStyle/>
          <a:p>
            <a:endParaRPr lang="en-US" smtClean="0"/>
          </a:p>
        </p:txBody>
      </p:sp>
      <p:sp>
        <p:nvSpPr>
          <p:cNvPr id="26627" name="Content Placeholder 2"/>
          <p:cNvSpPr>
            <a:spLocks noGrp="1"/>
          </p:cNvSpPr>
          <p:nvPr>
            <p:ph idx="1"/>
          </p:nvPr>
        </p:nvSpPr>
        <p:spPr>
          <a:xfrm>
            <a:off x="681038" y="765175"/>
            <a:ext cx="8543925" cy="5411788"/>
          </a:xfrm>
        </p:spPr>
        <p:txBody>
          <a:bodyPr/>
          <a:lstStyle/>
          <a:p>
            <a:pPr marL="0" indent="0">
              <a:buFont typeface="Arial" charset="0"/>
              <a:buNone/>
            </a:pPr>
            <a:r>
              <a:rPr lang="en-GB" sz="2400" smtClean="0"/>
              <a:t>‘First do no harm.’ Ethics column in Clinical Psychology Forum September 2014 </a:t>
            </a:r>
          </a:p>
          <a:p>
            <a:pPr marL="0" indent="0">
              <a:buFont typeface="Arial" charset="0"/>
              <a:buNone/>
            </a:pPr>
            <a:endParaRPr lang="en-GB" sz="2400" smtClean="0"/>
          </a:p>
          <a:p>
            <a:pPr marL="0" indent="0">
              <a:buFont typeface="Arial" charset="0"/>
              <a:buNone/>
            </a:pPr>
            <a:r>
              <a:rPr lang="en-GB" sz="2400" smtClean="0"/>
              <a:t>‘</a:t>
            </a:r>
            <a:r>
              <a:rPr lang="en-GB" sz="2400" i="1" smtClean="0"/>
              <a:t>It’s hard to imagine such a record of harms could be tolerated in any other branch of healthcare, and it is hard to imagine how an ethical perspective can tolerate our use of the failed medical model paradigm in mental health any longer. It’s time to reach beyond diagnostic dependence.’ </a:t>
            </a:r>
          </a:p>
          <a:p>
            <a:pPr marL="0" indent="0">
              <a:buFont typeface="Arial" charset="0"/>
              <a:buNone/>
            </a:pPr>
            <a:endParaRPr lang="en-GB" sz="2400" smtClean="0"/>
          </a:p>
          <a:p>
            <a:pPr marL="0" indent="0">
              <a:buFont typeface="Arial" charset="0"/>
              <a:buNone/>
            </a:pPr>
            <a:r>
              <a:rPr lang="en-GB" sz="2400" smtClean="0"/>
              <a:t>Dr Sami Timimi, co-chair of Critical Psychiatry Network</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81038" y="365125"/>
            <a:ext cx="8543925" cy="542925"/>
          </a:xfrm>
        </p:spPr>
        <p:txBody>
          <a:bodyPr/>
          <a:lstStyle/>
          <a:p>
            <a:r>
              <a:rPr lang="en-GB" sz="2400" smtClean="0"/>
              <a:t>So….what are clinical psychologists doing about all this?</a:t>
            </a:r>
          </a:p>
        </p:txBody>
      </p:sp>
      <p:sp>
        <p:nvSpPr>
          <p:cNvPr id="27651" name="Content Placeholder 2"/>
          <p:cNvSpPr>
            <a:spLocks noGrp="1"/>
          </p:cNvSpPr>
          <p:nvPr>
            <p:ph idx="1"/>
          </p:nvPr>
        </p:nvSpPr>
        <p:spPr>
          <a:xfrm>
            <a:off x="681038" y="908050"/>
            <a:ext cx="8543925" cy="5268913"/>
          </a:xfrm>
        </p:spPr>
        <p:txBody>
          <a:bodyPr/>
          <a:lstStyle/>
          <a:p>
            <a:pPr marL="0" indent="0">
              <a:buFont typeface="Arial" charset="0"/>
              <a:buNone/>
            </a:pPr>
            <a:r>
              <a:rPr lang="en-GB" sz="2400" smtClean="0"/>
              <a:t>‘We work in service systems largely based on a theoretical model which is more or less completely incompatible with ours. Heaven knows, we have bent over backwards to disguise this fact, to fit in, to appease, not to give offence. We have extensively adopted the language of medicine…we have described people in terms an extraordinary range of deficits…we have eagerly adopted models such as the biopsychosocial model or the stress-vulnerability model, which make it easy for genes and biology to remain privileged…. we have used the DSM framework to organise textbooks and much of our research and practice…. The medical model remains dominant; we are graciously allowed to continue research and practice, provided we don’t say or do anything too threatening…. Why are we so timid in taking the lead?...Which are the truths we are still not speaking?’</a:t>
            </a:r>
          </a:p>
          <a:p>
            <a:pPr marL="0" indent="0">
              <a:buFont typeface="Arial" charset="0"/>
              <a:buNone/>
            </a:pPr>
            <a:r>
              <a:rPr lang="en-GB" sz="2000" smtClean="0"/>
              <a:t>Mary Boyle, Clinical Psychology Forum 2006, 168, 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81038" y="365125"/>
            <a:ext cx="8543925" cy="471488"/>
          </a:xfrm>
        </p:spPr>
        <p:txBody>
          <a:bodyPr/>
          <a:lstStyle/>
          <a:p>
            <a:endParaRPr lang="en-US" smtClean="0"/>
          </a:p>
        </p:txBody>
      </p:sp>
      <p:sp>
        <p:nvSpPr>
          <p:cNvPr id="28675" name="Content Placeholder 2"/>
          <p:cNvSpPr>
            <a:spLocks noGrp="1"/>
          </p:cNvSpPr>
          <p:nvPr>
            <p:ph idx="1"/>
          </p:nvPr>
        </p:nvSpPr>
        <p:spPr>
          <a:xfrm>
            <a:off x="681038" y="981075"/>
            <a:ext cx="8543925" cy="5195888"/>
          </a:xfrm>
        </p:spPr>
        <p:txBody>
          <a:bodyPr/>
          <a:lstStyle/>
          <a:p>
            <a:pPr>
              <a:buFontTx/>
              <a:buNone/>
            </a:pPr>
            <a:r>
              <a:rPr lang="en-GB" sz="2400" smtClean="0"/>
              <a:t>‘Understanding “Customer needs” of Clinical Psychology Services’ survey 2007</a:t>
            </a:r>
          </a:p>
          <a:p>
            <a:pPr>
              <a:buFontTx/>
              <a:buNone/>
            </a:pPr>
            <a:endParaRPr lang="en-GB" sz="2400" smtClean="0"/>
          </a:p>
          <a:p>
            <a:pPr>
              <a:buFontTx/>
              <a:buNone/>
            </a:pPr>
            <a:r>
              <a:rPr lang="en-GB" sz="2400" smtClean="0"/>
              <a:t>Views about clinical psychologists from commissioners, managers and other clinicians</a:t>
            </a:r>
          </a:p>
          <a:p>
            <a:pPr>
              <a:buFontTx/>
              <a:buNone/>
            </a:pPr>
            <a:endParaRPr lang="en-GB" sz="2400" smtClean="0"/>
          </a:p>
          <a:p>
            <a:pPr>
              <a:spcBef>
                <a:spcPct val="0"/>
              </a:spcBef>
              <a:buFontTx/>
              <a:buNone/>
            </a:pPr>
            <a:r>
              <a:rPr lang="en-GB" sz="2400" u="sng" smtClean="0"/>
              <a:t>Strengths:</a:t>
            </a:r>
            <a:r>
              <a:rPr lang="en-GB" sz="2400" smtClean="0"/>
              <a:t> Research knowledge, complex cases, range of treatment modalities, supporting other professionals</a:t>
            </a:r>
          </a:p>
          <a:p>
            <a:pPr>
              <a:buFontTx/>
              <a:buNone/>
            </a:pPr>
            <a:r>
              <a:rPr lang="en-GB" sz="2400" u="sng" smtClean="0"/>
              <a:t>Limitations: </a:t>
            </a:r>
            <a:r>
              <a:rPr lang="en-GB" sz="2400" smtClean="0"/>
              <a:t>Relatively expensive, not integrated into teams, </a:t>
            </a:r>
          </a:p>
          <a:p>
            <a:pPr>
              <a:buFontTx/>
              <a:buNone/>
            </a:pPr>
            <a:r>
              <a:rPr lang="en-GB" sz="2400" smtClean="0"/>
              <a:t>‘aloof, precious about their roles and elitist’</a:t>
            </a:r>
            <a:endParaRPr lang="en-GB" sz="2400" u="sng" smtClean="0"/>
          </a:p>
          <a:p>
            <a:pPr>
              <a:buFont typeface="Arial" charset="0"/>
              <a:buNone/>
            </a:pPr>
            <a:endParaRPr lang="en-GB" sz="24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1038" y="365125"/>
            <a:ext cx="8543925" cy="542925"/>
          </a:xfrm>
        </p:spPr>
        <p:txBody>
          <a:bodyPr/>
          <a:lstStyle/>
          <a:p>
            <a:endParaRPr lang="en-US" smtClean="0"/>
          </a:p>
        </p:txBody>
      </p:sp>
      <p:sp>
        <p:nvSpPr>
          <p:cNvPr id="29699" name="Content Placeholder 2"/>
          <p:cNvSpPr>
            <a:spLocks noGrp="1"/>
          </p:cNvSpPr>
          <p:nvPr>
            <p:ph idx="1"/>
          </p:nvPr>
        </p:nvSpPr>
        <p:spPr>
          <a:xfrm>
            <a:off x="681038" y="1052513"/>
            <a:ext cx="8543925" cy="5124450"/>
          </a:xfrm>
        </p:spPr>
        <p:txBody>
          <a:bodyPr/>
          <a:lstStyle/>
          <a:p>
            <a:pPr marL="0" indent="0">
              <a:buFont typeface="Arial" charset="0"/>
              <a:buNone/>
            </a:pPr>
            <a:r>
              <a:rPr lang="en-GB" sz="2400" smtClean="0"/>
              <a:t>‘We see it as essential that psychologists…have a critical and questioning perspective on the values and practice that dominate mental health services and psychology…Whilst we believe that our profession can contribute to obscuring and individualising people’s experiences, we also believe it has much to offer in terms of explanations of human despair’ </a:t>
            </a:r>
            <a:r>
              <a:rPr lang="en-GB" sz="2000" smtClean="0"/>
              <a:t>Coles, Diamond and Keenan 2009.</a:t>
            </a:r>
          </a:p>
          <a:p>
            <a:pPr marL="0" indent="0">
              <a:buFont typeface="Arial" charset="0"/>
              <a:buNone/>
            </a:pPr>
            <a:endParaRPr lang="en-GB" sz="2000" smtClean="0"/>
          </a:p>
          <a:p>
            <a:pPr marL="0" indent="0">
              <a:buFont typeface="Arial" charset="0"/>
              <a:buNone/>
            </a:pPr>
            <a:r>
              <a:rPr lang="en-GB" sz="2400" smtClean="0"/>
              <a:t>‘…Questions about how we respond to human suffering are not simply ones of science or evidence, though that may be a part of it. They are ultimately moral, ethical and political issues on which we all need to take a stand.’ </a:t>
            </a:r>
          </a:p>
          <a:p>
            <a:pPr marL="0" indent="0">
              <a:buFont typeface="Arial" charset="0"/>
              <a:buNone/>
            </a:pPr>
            <a:r>
              <a:rPr lang="en-GB" sz="2000" smtClean="0"/>
              <a:t>Chapter in ‘Critical psychiatry: The limits of madness’ ed Duncan Double, Palgrave Macmillan 2006</a:t>
            </a:r>
          </a:p>
          <a:p>
            <a:pPr marL="0" indent="0">
              <a:buFont typeface="Arial" charset="0"/>
              <a:buNone/>
            </a:pPr>
            <a:endParaRPr lang="en-GB" sz="2000" smtClean="0"/>
          </a:p>
          <a:p>
            <a:pPr marL="0" indent="0">
              <a:buFont typeface="Arial" charset="0"/>
              <a:buNone/>
            </a:pPr>
            <a:endParaRPr lang="en-GB" sz="24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1038" y="365125"/>
            <a:ext cx="8543925" cy="255588"/>
          </a:xfrm>
        </p:spPr>
        <p:txBody>
          <a:bodyPr/>
          <a:lstStyle/>
          <a:p>
            <a:endParaRPr lang="en-US" smtClean="0"/>
          </a:p>
        </p:txBody>
      </p:sp>
      <p:sp>
        <p:nvSpPr>
          <p:cNvPr id="30723" name="Content Placeholder 2"/>
          <p:cNvSpPr>
            <a:spLocks noGrp="1"/>
          </p:cNvSpPr>
          <p:nvPr>
            <p:ph idx="1"/>
          </p:nvPr>
        </p:nvSpPr>
        <p:spPr>
          <a:xfrm>
            <a:off x="681038" y="620713"/>
            <a:ext cx="8543925" cy="5556250"/>
          </a:xfrm>
        </p:spPr>
        <p:txBody>
          <a:bodyPr/>
          <a:lstStyle/>
          <a:p>
            <a:pPr marL="0" indent="0">
              <a:buFont typeface="Arial" charset="0"/>
              <a:buNone/>
            </a:pPr>
            <a:r>
              <a:rPr lang="en-GB" sz="2400" smtClean="0"/>
              <a:t>  ‘An overwhelming amount of evidence tells us that as clinical psychologists we cannot afford to ignore the context of social inequality and injustice in our work, for scientific as well as ethical reasons. This will inevitable also involve us in challenging, not colluding with, some of the core tenets of biomedical psychiatry. In this way we will be facing ethical dilemmas head on, wherever we work, and fulfilling our moral and professional responsibilities as clinical psychologists.’ </a:t>
            </a:r>
          </a:p>
          <a:p>
            <a:pPr marL="0" indent="0">
              <a:buFont typeface="Arial" charset="0"/>
              <a:buNone/>
            </a:pPr>
            <a:r>
              <a:rPr lang="en-GB" sz="2000" smtClean="0"/>
              <a:t>Chapter on ‘The clinical psychologist’ in Mental Health Ethics: The human context’ ed Phil Barker, Routledge 2011</a:t>
            </a:r>
          </a:p>
          <a:p>
            <a:pPr marL="0" indent="0">
              <a:buFont typeface="Arial" charset="0"/>
              <a:buNone/>
            </a:pPr>
            <a:endParaRPr lang="en-GB" sz="2000" smtClean="0"/>
          </a:p>
          <a:p>
            <a:pPr marL="0" indent="0">
              <a:buFont typeface="Arial" charset="0"/>
              <a:buNone/>
            </a:pPr>
            <a:endParaRPr lang="en-GB" sz="24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1038" y="365125"/>
            <a:ext cx="8543925" cy="471488"/>
          </a:xfrm>
        </p:spPr>
        <p:txBody>
          <a:bodyPr/>
          <a:lstStyle/>
          <a:p>
            <a:r>
              <a:rPr lang="en-GB" sz="2400" smtClean="0"/>
              <a:t>So what stops us from speaking our minds?</a:t>
            </a:r>
          </a:p>
        </p:txBody>
      </p:sp>
      <p:sp>
        <p:nvSpPr>
          <p:cNvPr id="31747" name="Content Placeholder 2"/>
          <p:cNvSpPr>
            <a:spLocks noGrp="1"/>
          </p:cNvSpPr>
          <p:nvPr>
            <p:ph idx="1"/>
          </p:nvPr>
        </p:nvSpPr>
        <p:spPr>
          <a:xfrm>
            <a:off x="681038" y="981075"/>
            <a:ext cx="8543925" cy="5195888"/>
          </a:xfrm>
        </p:spPr>
        <p:txBody>
          <a:bodyPr/>
          <a:lstStyle/>
          <a:p>
            <a:pPr marL="0" indent="0">
              <a:buFont typeface="Arial" charset="0"/>
              <a:buNone/>
            </a:pPr>
            <a:r>
              <a:rPr lang="en-GB" sz="2400" smtClean="0"/>
              <a:t>We have status, knowledge, extensive training, self-confidence, good pay… but are we too comfortable? Do we have too much to lose? Are we (or some of us) even aware of the problem?</a:t>
            </a:r>
          </a:p>
          <a:p>
            <a:pPr marL="0" indent="0">
              <a:buFont typeface="Arial" charset="0"/>
              <a:buNone/>
            </a:pPr>
            <a:endParaRPr lang="en-GB" sz="2400" smtClean="0"/>
          </a:p>
          <a:p>
            <a:pPr marL="0" indent="0">
              <a:buFont typeface="Arial" charset="0"/>
              <a:buNone/>
            </a:pPr>
            <a:r>
              <a:rPr lang="en-GB" sz="2400" smtClean="0"/>
              <a:t>The profession’s ‘</a:t>
            </a:r>
            <a:r>
              <a:rPr lang="en-GB" sz="2400" i="1" smtClean="0"/>
              <a:t>ambivalent position towards psychiatry – wanting full professional independence but, at times of selective convenience, co-opting a medical knowledge base</a:t>
            </a:r>
            <a:r>
              <a:rPr lang="en-GB" sz="2400" smtClean="0"/>
              <a:t>’ </a:t>
            </a:r>
            <a:r>
              <a:rPr lang="en-GB" sz="2000" smtClean="0"/>
              <a:t>(Pilgrim, 2000)</a:t>
            </a:r>
          </a:p>
          <a:p>
            <a:pPr marL="0" indent="0">
              <a:buFont typeface="Arial" charset="0"/>
              <a:buNone/>
            </a:pPr>
            <a:endParaRPr lang="en-GB" sz="20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81038" y="365125"/>
            <a:ext cx="8543925" cy="687388"/>
          </a:xfrm>
        </p:spPr>
        <p:txBody>
          <a:bodyPr/>
          <a:lstStyle/>
          <a:p>
            <a:r>
              <a:rPr lang="en-GB" sz="2400" smtClean="0"/>
              <a:t>The challenge/compromise/avoid dilemma…..</a:t>
            </a:r>
          </a:p>
        </p:txBody>
      </p:sp>
      <p:sp>
        <p:nvSpPr>
          <p:cNvPr id="32771" name="Content Placeholder 2"/>
          <p:cNvSpPr>
            <a:spLocks noGrp="1"/>
          </p:cNvSpPr>
          <p:nvPr>
            <p:ph idx="1"/>
          </p:nvPr>
        </p:nvSpPr>
        <p:spPr>
          <a:xfrm>
            <a:off x="681038" y="1052513"/>
            <a:ext cx="8543925" cy="5124450"/>
          </a:xfrm>
        </p:spPr>
        <p:txBody>
          <a:bodyPr/>
          <a:lstStyle/>
          <a:p>
            <a:pPr marL="0" indent="0">
              <a:buFont typeface="Arial" charset="0"/>
              <a:buNone/>
            </a:pPr>
            <a:r>
              <a:rPr lang="en-GB" sz="2400" smtClean="0"/>
              <a:t>….in relation to diagnosis, the biomedical model, the harms caused by psychiatric medication, IAPT, the role of social inequality and deprivation, working within psychiatry vs outside it….and many other issues.</a:t>
            </a:r>
          </a:p>
          <a:p>
            <a:pPr marL="0" indent="0">
              <a:buFont typeface="Arial" charset="0"/>
              <a:buNone/>
            </a:pPr>
            <a:endParaRPr lang="en-GB" sz="2400" i="1" smtClean="0"/>
          </a:p>
          <a:p>
            <a:pPr marL="0" indent="0">
              <a:buFont typeface="Arial" charset="0"/>
              <a:buNone/>
            </a:pPr>
            <a:r>
              <a:rPr lang="en-GB" sz="2400" i="1" smtClean="0"/>
              <a:t>‘As a clinical psychologist, one would have to be phenomenally incorruptible not to experience just a tiny frisson of interest at contemplating such inducements as those dangled by Layard before one’s eyes….’</a:t>
            </a:r>
          </a:p>
          <a:p>
            <a:pPr marL="0" indent="0">
              <a:buFont typeface="Arial" charset="0"/>
              <a:buNone/>
            </a:pPr>
            <a:r>
              <a:rPr lang="en-GB" sz="2400" i="1" smtClean="0"/>
              <a:t>‘….the kind of bureaucratised “science” peddled by NICE is exactly the kind of thing a healthy and independent clinical psychology, in charge of its own soul, would criticise, not endorse.’</a:t>
            </a:r>
          </a:p>
          <a:p>
            <a:pPr marL="0" indent="0">
              <a:buFont typeface="Arial" charset="0"/>
              <a:buNone/>
            </a:pPr>
            <a:endParaRPr lang="en-GB" sz="24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81038" y="365125"/>
            <a:ext cx="8543925" cy="46038"/>
          </a:xfrm>
        </p:spPr>
        <p:txBody>
          <a:bodyPr/>
          <a:lstStyle/>
          <a:p>
            <a:endParaRPr lang="en-US" smtClean="0"/>
          </a:p>
        </p:txBody>
      </p:sp>
      <p:sp>
        <p:nvSpPr>
          <p:cNvPr id="33795" name="Content Placeholder 2"/>
          <p:cNvSpPr>
            <a:spLocks noGrp="1"/>
          </p:cNvSpPr>
          <p:nvPr>
            <p:ph idx="1"/>
          </p:nvPr>
        </p:nvSpPr>
        <p:spPr>
          <a:xfrm>
            <a:off x="666750" y="836613"/>
            <a:ext cx="8543925" cy="5545137"/>
          </a:xfrm>
        </p:spPr>
        <p:txBody>
          <a:bodyPr/>
          <a:lstStyle/>
          <a:p>
            <a:pPr marL="0" indent="0">
              <a:buFont typeface="Arial" charset="0"/>
              <a:buNone/>
            </a:pPr>
            <a:r>
              <a:rPr lang="en-GB" sz="2400" smtClean="0"/>
              <a:t>The response of senior psychologists to the offer: </a:t>
            </a:r>
            <a:r>
              <a:rPr lang="en-GB" sz="2400" i="1" smtClean="0"/>
              <a:t>‘This is almost classic in its near-phobic avoidance of considering anything that could possibly be considered as speaking the truth about the world.’</a:t>
            </a:r>
          </a:p>
          <a:p>
            <a:pPr marL="0" indent="0">
              <a:buFont typeface="Arial" charset="0"/>
              <a:buNone/>
            </a:pPr>
            <a:r>
              <a:rPr lang="en-GB" sz="2400" smtClean="0"/>
              <a:t>David Smail, ‘Is clinical psychology selling its soul (again)?’ </a:t>
            </a:r>
            <a:r>
              <a:rPr lang="en-GB" sz="2000" smtClean="0"/>
              <a:t>(2006)</a:t>
            </a:r>
          </a:p>
          <a:p>
            <a:pPr marL="0" indent="0">
              <a:buFont typeface="Arial" charset="0"/>
              <a:buNone/>
            </a:pPr>
            <a:endParaRPr lang="en-GB" sz="2400" smtClean="0"/>
          </a:p>
          <a:p>
            <a:pPr marL="0" indent="0">
              <a:buFont typeface="Arial" charset="0"/>
              <a:buNone/>
            </a:pPr>
            <a:r>
              <a:rPr lang="en-GB" sz="2400" smtClean="0"/>
              <a:t>There are no simple answers. Individual clinical psychologists will choose different solutions at different times and in different situations. Compromise will almost inevitably shade over into collusion at times.</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1038" y="365125"/>
            <a:ext cx="8543925" cy="184150"/>
          </a:xfrm>
        </p:spPr>
        <p:txBody>
          <a:bodyPr/>
          <a:lstStyle/>
          <a:p>
            <a:endParaRPr lang="en-US" smtClean="0"/>
          </a:p>
        </p:txBody>
      </p:sp>
      <p:sp>
        <p:nvSpPr>
          <p:cNvPr id="34819" name="Content Placeholder 2"/>
          <p:cNvSpPr>
            <a:spLocks noGrp="1"/>
          </p:cNvSpPr>
          <p:nvPr>
            <p:ph idx="1"/>
          </p:nvPr>
        </p:nvSpPr>
        <p:spPr>
          <a:xfrm>
            <a:off x="681038" y="836613"/>
            <a:ext cx="8543925" cy="5340350"/>
          </a:xfrm>
        </p:spPr>
        <p:txBody>
          <a:bodyPr/>
          <a:lstStyle/>
          <a:p>
            <a:pPr marL="0" indent="0">
              <a:buFont typeface="Arial" charset="0"/>
              <a:buNone/>
            </a:pPr>
            <a:endParaRPr lang="en-GB" sz="2400" smtClean="0"/>
          </a:p>
          <a:p>
            <a:pPr marL="0" indent="0">
              <a:buFont typeface="Arial" charset="0"/>
              <a:buNone/>
            </a:pPr>
            <a:r>
              <a:rPr lang="en-GB" sz="2400" smtClean="0"/>
              <a:t>Perhaps the only guiding principle is that we should be informed, reflective and honest about these ethical dilemmas rather than pretending they do not exist.</a:t>
            </a:r>
          </a:p>
          <a:p>
            <a:pPr marL="0" indent="0">
              <a:buFont typeface="Arial" charset="0"/>
              <a:buNone/>
            </a:pPr>
            <a:endParaRPr lang="en-GB" sz="2400" smtClean="0"/>
          </a:p>
          <a:p>
            <a:pPr marL="0" indent="0">
              <a:buFont typeface="Arial" charset="0"/>
              <a:buNone/>
            </a:pPr>
            <a:r>
              <a:rPr lang="en-GB" sz="2400" smtClean="0"/>
              <a:t>And we need to be honest about the personal and professional impact of speaking out….. Sometimes there is a high price to pay.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93738" y="404813"/>
            <a:ext cx="8543925" cy="1325562"/>
          </a:xfrm>
        </p:spPr>
        <p:txBody>
          <a:bodyPr/>
          <a:lstStyle/>
          <a:p>
            <a:r>
              <a:rPr lang="en-GB" sz="2400" smtClean="0"/>
              <a:t>But sometimes we do rise to the challenge! Some recent examples….</a:t>
            </a:r>
            <a:br>
              <a:rPr lang="en-GB" sz="2400" smtClean="0"/>
            </a:br>
            <a:endParaRPr lang="en-US" sz="2400" smtClean="0"/>
          </a:p>
        </p:txBody>
      </p:sp>
      <p:sp>
        <p:nvSpPr>
          <p:cNvPr id="35843" name="Content Placeholder 2"/>
          <p:cNvSpPr>
            <a:spLocks noGrp="1"/>
          </p:cNvSpPr>
          <p:nvPr>
            <p:ph idx="1"/>
          </p:nvPr>
        </p:nvSpPr>
        <p:spPr/>
        <p:txBody>
          <a:bodyPr/>
          <a:lstStyle/>
          <a:p>
            <a:pPr marL="0" indent="0">
              <a:buFont typeface="Arial" charset="0"/>
              <a:buNone/>
            </a:pPr>
            <a:r>
              <a:rPr lang="en-GB" sz="2400" smtClean="0"/>
              <a:t>Useful to bear in mind:</a:t>
            </a:r>
          </a:p>
          <a:p>
            <a:pPr marL="0" indent="0">
              <a:buFont typeface="Arial" charset="0"/>
              <a:buNone/>
            </a:pPr>
            <a:endParaRPr lang="en-GB" sz="2400" smtClean="0"/>
          </a:p>
          <a:p>
            <a:pPr marL="0" indent="0">
              <a:buFont typeface="Arial" charset="0"/>
              <a:buNone/>
            </a:pPr>
            <a:r>
              <a:rPr lang="en-GB" sz="2400" i="1" smtClean="0"/>
              <a:t>‘First they ignore you, then they laugh at you, then they fight you, then you win.’</a:t>
            </a:r>
          </a:p>
          <a:p>
            <a:pPr marL="0" indent="0">
              <a:buFont typeface="Arial" charset="0"/>
              <a:buNone/>
            </a:pPr>
            <a:endParaRPr lang="en-GB" sz="2400" smtClean="0"/>
          </a:p>
          <a:p>
            <a:pPr marL="0" indent="0">
              <a:buFont typeface="Arial" charset="0"/>
              <a:buNone/>
            </a:pPr>
            <a:r>
              <a:rPr lang="en-GB" sz="2400" smtClean="0"/>
              <a:t>Mahatma Gandhi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81038" y="365125"/>
            <a:ext cx="8543925" cy="542925"/>
          </a:xfrm>
        </p:spPr>
        <p:txBody>
          <a:bodyPr/>
          <a:lstStyle/>
          <a:p>
            <a:r>
              <a:rPr lang="en-GB" sz="2400" smtClean="0"/>
              <a:t>DCP/BPS consultation response 2011</a:t>
            </a:r>
          </a:p>
        </p:txBody>
      </p:sp>
      <p:sp>
        <p:nvSpPr>
          <p:cNvPr id="36867" name="Content Placeholder 2"/>
          <p:cNvSpPr>
            <a:spLocks noGrp="1"/>
          </p:cNvSpPr>
          <p:nvPr>
            <p:ph idx="1"/>
          </p:nvPr>
        </p:nvSpPr>
        <p:spPr>
          <a:xfrm>
            <a:off x="681038" y="908050"/>
            <a:ext cx="8543925" cy="5268913"/>
          </a:xfrm>
        </p:spPr>
        <p:txBody>
          <a:bodyPr/>
          <a:lstStyle/>
          <a:p>
            <a:pPr marL="0" indent="0" eaLnBrk="1" hangingPunct="1">
              <a:buFont typeface="Arial" charset="0"/>
              <a:buNone/>
            </a:pPr>
            <a:r>
              <a:rPr lang="en-GB" sz="2400" smtClean="0">
                <a:solidFill>
                  <a:srgbClr val="000000"/>
                </a:solidFill>
              </a:rPr>
              <a:t>‘Clients and the general public are negatively affected by the continued and continuous medicalisation of their natural and normal responses to their experiences; responses which undoubtedly have distressing consequences which demand helping responses, but which do not reflect illnesses so much as normal individual variation….</a:t>
            </a:r>
          </a:p>
          <a:p>
            <a:pPr marL="0" indent="0" eaLnBrk="1" hangingPunct="1">
              <a:buFont typeface="Arial" charset="0"/>
              <a:buNone/>
            </a:pPr>
            <a:r>
              <a:rPr lang="en-GB" sz="2400" smtClean="0">
                <a:solidFill>
                  <a:srgbClr val="000000"/>
                </a:solidFill>
              </a:rPr>
              <a:t>      …..The putative diagnoses presented in DSM-V are clearly based largely on social norms, with 'symptoms' that all rely on subjective judgments, with few confirmatory physical 'signs' or evidence of biological causation.  The criteria are not value-free, but rather reflect current normative social expectations…..</a:t>
            </a:r>
          </a:p>
          <a:p>
            <a:pPr marL="0" indent="0" eaLnBrk="1" hangingPunct="1">
              <a:buFont typeface="Arial" charset="0"/>
              <a:buNone/>
            </a:pPr>
            <a:r>
              <a:rPr lang="en-GB" sz="2400" smtClean="0">
                <a:solidFill>
                  <a:srgbClr val="000000"/>
                </a:solidFill>
              </a:rPr>
              <a:t>          … [taxonomic] systems such as this are based on identifying problems as located within individuals. This misses the relational context of problems and the undeniable social causation of many such problems.’</a:t>
            </a:r>
            <a:endParaRPr lang="en-GB" sz="24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81038" y="365125"/>
            <a:ext cx="8543925" cy="400050"/>
          </a:xfrm>
        </p:spPr>
        <p:txBody>
          <a:bodyPr/>
          <a:lstStyle/>
          <a:p>
            <a:r>
              <a:rPr lang="en-GB" sz="2400" smtClean="0"/>
              <a:t>DCP Position Statement on Classification 2013</a:t>
            </a:r>
          </a:p>
        </p:txBody>
      </p:sp>
      <p:sp>
        <p:nvSpPr>
          <p:cNvPr id="37891" name="Content Placeholder 2"/>
          <p:cNvSpPr>
            <a:spLocks noGrp="1"/>
          </p:cNvSpPr>
          <p:nvPr>
            <p:ph idx="1"/>
          </p:nvPr>
        </p:nvSpPr>
        <p:spPr>
          <a:xfrm>
            <a:off x="681038" y="765175"/>
            <a:ext cx="8543925" cy="5411788"/>
          </a:xfrm>
        </p:spPr>
        <p:txBody>
          <a:bodyPr/>
          <a:lstStyle/>
          <a:p>
            <a:pPr eaLnBrk="1" hangingPunct="1">
              <a:buFontTx/>
              <a:buNone/>
            </a:pPr>
            <a:endParaRPr lang="en-GB" sz="2400" smtClean="0">
              <a:solidFill>
                <a:srgbClr val="000000"/>
              </a:solidFill>
              <a:cs typeface="Times New Roman" charset="0"/>
            </a:endParaRPr>
          </a:p>
          <a:p>
            <a:pPr eaLnBrk="1" hangingPunct="1">
              <a:buFontTx/>
              <a:buNone/>
            </a:pPr>
            <a:r>
              <a:rPr lang="en-GB" sz="2400" smtClean="0">
                <a:solidFill>
                  <a:srgbClr val="000000"/>
                </a:solidFill>
                <a:cs typeface="Times New Roman" charset="0"/>
              </a:rPr>
              <a:t>   ‘</a:t>
            </a:r>
            <a:r>
              <a:rPr lang="en-GB" sz="2400" i="1" smtClean="0">
                <a:solidFill>
                  <a:srgbClr val="000000"/>
                </a:solidFill>
                <a:cs typeface="Times New Roman" charset="0"/>
              </a:rPr>
              <a:t>The DCP is of the view that it is timely and appropriate to affirm publically that the current classification system as outlined in DSM and ICD, in respect of the functional psychiatric diagnoses, has significant conceptual and empirical limitations and there is thus a need for a paradigm shift in classification in relation to these diagnoses, towards one which is no longer based on a “disease” model.’</a:t>
            </a:r>
            <a:r>
              <a:rPr lang="en-GB" sz="2400" i="1" smtClean="0"/>
              <a:t> </a:t>
            </a:r>
          </a:p>
          <a:p>
            <a:pPr eaLnBrk="1" hangingPunct="1">
              <a:buFontTx/>
              <a:buNone/>
            </a:pPr>
            <a:endParaRPr lang="en-GB" sz="2400" i="1" smtClean="0"/>
          </a:p>
          <a:p>
            <a:pPr eaLnBrk="1" hangingPunct="1">
              <a:buFont typeface="Arial" charset="0"/>
              <a:buNone/>
            </a:pPr>
            <a:r>
              <a:rPr lang="en-GB" sz="2400" smtClean="0"/>
              <a:t>International and national coverage (eg The Observer 12.5.13 ‘Medicine’s big new battleground’)</a:t>
            </a:r>
          </a:p>
          <a:p>
            <a:pPr eaLnBrk="1" hangingPunct="1">
              <a:buFontTx/>
              <a:buNone/>
            </a:pPr>
            <a:endParaRPr lang="en-GB" sz="2400" smtClean="0"/>
          </a:p>
          <a:p>
            <a:pPr eaLnBrk="1" hangingPunct="1">
              <a:buFontTx/>
              <a:buNone/>
            </a:pPr>
            <a:endParaRPr lang="en-GB" sz="2400" smtClean="0"/>
          </a:p>
          <a:p>
            <a:pPr eaLnBrk="1" hangingPunct="1">
              <a:buFontTx/>
              <a:buNone/>
            </a:pPr>
            <a:r>
              <a:rPr lang="en-GB" sz="2400" smtClean="0"/>
              <a:t>    </a:t>
            </a:r>
          </a:p>
          <a:p>
            <a:pPr>
              <a:buFontTx/>
              <a:buNone/>
            </a:pPr>
            <a:endParaRPr lang="en-GB" sz="2400" smtClean="0"/>
          </a:p>
          <a:p>
            <a:pPr>
              <a:buFont typeface="Arial" charset="0"/>
              <a:buNone/>
            </a:pPr>
            <a:endParaRPr lang="en-GB" sz="24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81038" y="365125"/>
            <a:ext cx="8543925" cy="542925"/>
          </a:xfrm>
        </p:spPr>
        <p:txBody>
          <a:bodyPr/>
          <a:lstStyle/>
          <a:p>
            <a:r>
              <a:rPr lang="en-GB" sz="2400" smtClean="0"/>
              <a:t>As you can see….we are winning! </a:t>
            </a:r>
          </a:p>
        </p:txBody>
      </p:sp>
      <p:sp>
        <p:nvSpPr>
          <p:cNvPr id="38915" name="Content Placeholder 2"/>
          <p:cNvSpPr>
            <a:spLocks noGrp="1"/>
          </p:cNvSpPr>
          <p:nvPr>
            <p:ph idx="1"/>
          </p:nvPr>
        </p:nvSpPr>
        <p:spPr>
          <a:xfrm>
            <a:off x="681038" y="636588"/>
            <a:ext cx="8543925" cy="5411787"/>
          </a:xfrm>
        </p:spPr>
        <p:txBody>
          <a:bodyPr/>
          <a:lstStyle/>
          <a:p>
            <a:pPr marL="0" indent="0">
              <a:buFontTx/>
              <a:buNone/>
            </a:pPr>
            <a:endParaRPr lang="en-GB" sz="2400" smtClean="0"/>
          </a:p>
          <a:p>
            <a:pPr marL="0" indent="0">
              <a:buFontTx/>
              <a:buNone/>
            </a:pPr>
            <a:r>
              <a:rPr lang="en-GB" sz="2400" smtClean="0"/>
              <a:t>‘The groups… who are actually proud to identify themselves as “anti-psychiatry”…They are, to my mind, misguided and misleading idealogues and self-promoters who are spreading scientific anarchy’ (</a:t>
            </a:r>
            <a:r>
              <a:rPr lang="en-GB" sz="2000" smtClean="0"/>
              <a:t>Jeffrey Leiberman, former APA President, 20.5.13)</a:t>
            </a:r>
          </a:p>
          <a:p>
            <a:pPr marL="0" indent="0">
              <a:buFontTx/>
              <a:buNone/>
            </a:pPr>
            <a:endParaRPr lang="en-GB" sz="2400" smtClean="0"/>
          </a:p>
          <a:p>
            <a:pPr marL="0" indent="0">
              <a:buFontTx/>
              <a:buNone/>
            </a:pPr>
            <a:r>
              <a:rPr lang="en-GB" sz="2400" smtClean="0"/>
              <a:t>‘…extremist posturing by the BPS’ (</a:t>
            </a:r>
            <a:r>
              <a:rPr lang="en-GB" sz="2000" smtClean="0"/>
              <a:t>Dr Allen Frances )</a:t>
            </a:r>
          </a:p>
          <a:p>
            <a:pPr marL="0" indent="0">
              <a:buFontTx/>
              <a:buNone/>
            </a:pPr>
            <a:endParaRPr lang="en-GB" sz="2000" smtClean="0"/>
          </a:p>
          <a:p>
            <a:pPr marL="0" indent="0">
              <a:buFontTx/>
              <a:buNone/>
            </a:pPr>
            <a:endParaRPr lang="en-GB" sz="240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81038" y="365125"/>
            <a:ext cx="8543925" cy="615950"/>
          </a:xfrm>
        </p:spPr>
        <p:txBody>
          <a:bodyPr/>
          <a:lstStyle/>
          <a:p>
            <a:r>
              <a:rPr lang="en-US" sz="2400" smtClean="0"/>
              <a:t>Shared theme of recent DCP documents</a:t>
            </a:r>
            <a:endParaRPr lang="en-GB" sz="2400" smtClean="0"/>
          </a:p>
        </p:txBody>
      </p:sp>
      <p:sp>
        <p:nvSpPr>
          <p:cNvPr id="39939" name="Content Placeholder 2"/>
          <p:cNvSpPr>
            <a:spLocks noGrp="1"/>
          </p:cNvSpPr>
          <p:nvPr>
            <p:ph idx="1"/>
          </p:nvPr>
        </p:nvSpPr>
        <p:spPr>
          <a:xfrm>
            <a:off x="681038" y="1341438"/>
            <a:ext cx="8543925" cy="4835525"/>
          </a:xfrm>
        </p:spPr>
        <p:txBody>
          <a:bodyPr/>
          <a:lstStyle/>
          <a:p>
            <a:pPr marL="0" indent="0">
              <a:buFont typeface="Arial" charset="0"/>
              <a:buNone/>
            </a:pPr>
            <a:r>
              <a:rPr lang="en-GB" sz="2400" i="1" smtClean="0"/>
              <a:t>‘Services should not insist that all service users see their problems as an “illness” and take medication</a:t>
            </a:r>
            <a:r>
              <a:rPr lang="en-GB" sz="2400" smtClean="0"/>
              <a:t>’ (‘Understanding Bipolar disorder’ 2010)</a:t>
            </a:r>
            <a:endParaRPr lang="en-GB" sz="2000" smtClean="0"/>
          </a:p>
          <a:p>
            <a:pPr marL="0" indent="0">
              <a:buFont typeface="Arial" charset="0"/>
              <a:buNone/>
            </a:pPr>
            <a:r>
              <a:rPr lang="en-GB" sz="2400" smtClean="0">
                <a:hlinkClick r:id="rId2"/>
              </a:rPr>
              <a:t>http://shop.bps.org.uk/understanding-bipolar-disorder.html</a:t>
            </a:r>
            <a:endParaRPr lang="en-GB" sz="2400" smtClean="0"/>
          </a:p>
          <a:p>
            <a:pPr marL="0" indent="0">
              <a:buFont typeface="Arial" charset="0"/>
              <a:buNone/>
            </a:pPr>
            <a:endParaRPr lang="en-GB" sz="2400" smtClean="0"/>
          </a:p>
          <a:p>
            <a:pPr marL="0" indent="0">
              <a:buFont typeface="Arial" charset="0"/>
              <a:buNone/>
            </a:pPr>
            <a:r>
              <a:rPr lang="en-GB" sz="2400" smtClean="0"/>
              <a:t>‘Understanding Psychosis’ 2014 </a:t>
            </a:r>
          </a:p>
          <a:p>
            <a:pPr marL="0" indent="0">
              <a:buFont typeface="Arial" charset="0"/>
              <a:buNone/>
            </a:pPr>
            <a:r>
              <a:rPr lang="en-GB" sz="2400" smtClean="0"/>
              <a:t>Free download from </a:t>
            </a:r>
            <a:r>
              <a:rPr lang="en-GB" sz="2400" smtClean="0">
                <a:hlinkClick r:id="rId3"/>
              </a:rPr>
              <a:t>www.understandingpsychosis.net</a:t>
            </a:r>
            <a:endParaRPr lang="en-GB" sz="2400" smtClean="0"/>
          </a:p>
          <a:p>
            <a:pPr marL="0" indent="0">
              <a:buFont typeface="Arial" charset="0"/>
              <a:buNone/>
            </a:pPr>
            <a:r>
              <a:rPr lang="en-GB" sz="2400" smtClean="0"/>
              <a:t>‘</a:t>
            </a:r>
            <a:r>
              <a:rPr lang="en-GB" sz="2400" i="1" smtClean="0"/>
              <a:t>Hearing voices or feeling paranoid are common experiences which can often be a reaction to trauma, abuse or deprivation. Calling them symptoms of mental illness, psychosis or schizophrenia is only one way of thinking about them, with advantages and disadvantages</a:t>
            </a:r>
            <a:r>
              <a:rPr lang="en-GB" sz="2400" smtClean="0"/>
              <a:t>’ </a:t>
            </a:r>
            <a:r>
              <a:rPr lang="en-GB" sz="2000" smtClean="0"/>
              <a:t>(p.6)</a:t>
            </a:r>
            <a:endParaRPr lang="en-GB" sz="2400" smtClean="0"/>
          </a:p>
          <a:p>
            <a:pPr marL="0" indent="0">
              <a:buFont typeface="Arial" charset="0"/>
              <a:buNone/>
            </a:pPr>
            <a:endParaRPr lang="en-GB" sz="24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81038" y="365125"/>
            <a:ext cx="8543925" cy="1047750"/>
          </a:xfrm>
        </p:spPr>
        <p:txBody>
          <a:bodyPr/>
          <a:lstStyle/>
          <a:p>
            <a:r>
              <a:rPr lang="en-US" sz="2400" smtClean="0"/>
              <a:t>We’re obviously winning here too! </a:t>
            </a:r>
            <a:endParaRPr lang="en-GB" sz="2400" smtClean="0"/>
          </a:p>
        </p:txBody>
      </p:sp>
      <p:sp>
        <p:nvSpPr>
          <p:cNvPr id="40963" name="Content Placeholder 2"/>
          <p:cNvSpPr>
            <a:spLocks noGrp="1"/>
          </p:cNvSpPr>
          <p:nvPr>
            <p:ph idx="1"/>
          </p:nvPr>
        </p:nvSpPr>
        <p:spPr>
          <a:xfrm>
            <a:off x="681038" y="1412875"/>
            <a:ext cx="8543925" cy="4764088"/>
          </a:xfrm>
        </p:spPr>
        <p:txBody>
          <a:bodyPr/>
          <a:lstStyle/>
          <a:p>
            <a:pPr marL="0" indent="0">
              <a:buFont typeface="Arial" charset="0"/>
              <a:buNone/>
            </a:pPr>
            <a:r>
              <a:rPr lang="en-GB" sz="2400" smtClean="0"/>
              <a:t>‘…</a:t>
            </a:r>
            <a:r>
              <a:rPr lang="en-GB" sz="2400" i="1" smtClean="0"/>
              <a:t>exploits, disrespects, silences and marginalises service users..  </a:t>
            </a:r>
          </a:p>
          <a:p>
            <a:pPr marL="0" indent="0">
              <a:lnSpc>
                <a:spcPct val="100000"/>
              </a:lnSpc>
              <a:spcBef>
                <a:spcPct val="0"/>
              </a:spcBef>
              <a:buFont typeface="Arial" charset="0"/>
              <a:buNone/>
            </a:pPr>
            <a:r>
              <a:rPr lang="en-GB" sz="2400" i="1" smtClean="0">
                <a:cs typeface="Arial" charset="0"/>
              </a:rPr>
              <a:t>Understanding Psychosis should be seen as a cruel hoax perpetrated against more typical severely disturbed mental health service users, their family, and policymakers.’</a:t>
            </a:r>
          </a:p>
          <a:p>
            <a:pPr marL="0" indent="0">
              <a:buFont typeface="Arial" charset="0"/>
              <a:buNone/>
            </a:pPr>
            <a:endParaRPr lang="en-GB" sz="2400" i="1" smtClean="0"/>
          </a:p>
          <a:p>
            <a:pPr marL="0" indent="0">
              <a:buFont typeface="Arial" charset="0"/>
              <a:buNone/>
            </a:pPr>
            <a:r>
              <a:rPr lang="en-GB" sz="2400" i="1" smtClean="0"/>
              <a:t>‘And while the psychologists lobby for a greater piece of the treatment pie….slanting to their own "narrow professional self-interests" ….the suffering of those with the most serious of mental health problems and issues -- real illnesses -- continues.’</a:t>
            </a:r>
          </a:p>
          <a:p>
            <a:pPr marL="0" indent="0">
              <a:buFont typeface="Arial" charset="0"/>
              <a:buNone/>
            </a:pPr>
            <a:endParaRPr lang="en-GB" sz="2400" i="1" smtClean="0"/>
          </a:p>
          <a:p>
            <a:pPr marL="0" indent="0">
              <a:buFont typeface="Arial" charset="0"/>
              <a:buNone/>
            </a:pPr>
            <a:r>
              <a:rPr lang="en-GB" sz="2400" smtClean="0"/>
              <a:t>A fierce debate at https://www.psychologytoday.com/blog/psych-unseen/201503/psychosis-sucks</a:t>
            </a:r>
          </a:p>
          <a:p>
            <a:pPr marL="0" indent="0">
              <a:buFont typeface="Arial" charset="0"/>
              <a:buNone/>
            </a:pPr>
            <a:endParaRPr lang="en-GB" sz="2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15925" y="365125"/>
            <a:ext cx="9145588" cy="1839913"/>
          </a:xfrm>
        </p:spPr>
        <p:txBody>
          <a:bodyPr/>
          <a:lstStyle/>
          <a:p>
            <a:pPr eaLnBrk="1" hangingPunct="1"/>
            <a:r>
              <a:rPr lang="en-GB" sz="2400" smtClean="0"/>
              <a:t/>
            </a:r>
            <a:br>
              <a:rPr lang="en-GB" sz="2400" smtClean="0"/>
            </a:br>
            <a:r>
              <a:rPr lang="en-GB" sz="2400" smtClean="0"/>
              <a:t/>
            </a:r>
            <a:br>
              <a:rPr lang="en-GB" sz="2400" smtClean="0"/>
            </a:br>
            <a:r>
              <a:rPr lang="en-GB" sz="2400" smtClean="0"/>
              <a:t>Good practice guidelines on the use of psychological formulation 2011</a:t>
            </a:r>
            <a:br>
              <a:rPr lang="en-GB" sz="2400" smtClean="0"/>
            </a:br>
            <a:r>
              <a:rPr lang="en-GB" sz="2400" smtClean="0"/>
              <a:t/>
            </a:r>
            <a:br>
              <a:rPr lang="en-GB" sz="2400" smtClean="0"/>
            </a:br>
            <a:r>
              <a:rPr lang="en-GB" sz="2400" smtClean="0">
                <a:latin typeface="Calibri" charset="0"/>
              </a:rPr>
              <a:t>Best practice formulation …. ‘</a:t>
            </a:r>
            <a:r>
              <a:rPr lang="en-GB" sz="2400" i="1" smtClean="0">
                <a:latin typeface="Calibri" charset="0"/>
              </a:rPr>
              <a:t>Is not premised on a functional psychiatric diagnosis (eg schizophrenia, personality disorder</a:t>
            </a:r>
            <a:r>
              <a:rPr lang="en-GB" sz="2400" smtClean="0">
                <a:latin typeface="Calibri" charset="0"/>
              </a:rPr>
              <a:t>)’ </a:t>
            </a:r>
            <a:r>
              <a:rPr lang="en-GB" sz="2000" smtClean="0">
                <a:latin typeface="Calibri" charset="0"/>
              </a:rPr>
              <a:t>(p.20)</a:t>
            </a:r>
            <a:br>
              <a:rPr lang="en-GB" sz="2000" smtClean="0">
                <a:latin typeface="Calibri" charset="0"/>
              </a:rPr>
            </a:br>
            <a:r>
              <a:rPr lang="en-GB" sz="2400" smtClean="0">
                <a:latin typeface="Calibri" charset="0"/>
              </a:rPr>
              <a:t/>
            </a:r>
            <a:br>
              <a:rPr lang="en-GB" sz="2400" smtClean="0">
                <a:latin typeface="Calibri" charset="0"/>
              </a:rPr>
            </a:br>
            <a:r>
              <a:rPr lang="en-GB" sz="2400" smtClean="0"/>
              <a:t/>
            </a:r>
            <a:br>
              <a:rPr lang="en-GB" sz="2400" smtClean="0"/>
            </a:br>
            <a:endParaRPr lang="en-GB" sz="2400" smtClean="0"/>
          </a:p>
        </p:txBody>
      </p:sp>
      <p:pic>
        <p:nvPicPr>
          <p:cNvPr id="4" name="Content Placeholder 3"/>
          <p:cNvPicPr>
            <a:picLocks noGrp="1" noChangeAspect="1"/>
          </p:cNvPicPr>
          <p:nvPr>
            <p:ph idx="1"/>
          </p:nvPr>
        </p:nvPicPr>
        <p:blipFill>
          <a:blip r:embed="rId2" cstate="print"/>
          <a:stretch>
            <a:fillRect/>
          </a:stretch>
        </p:blipFill>
        <p:spPr>
          <a:xfrm>
            <a:off x="1423988" y="2205038"/>
            <a:ext cx="7058025" cy="4652962"/>
          </a:xfrm>
          <a:ln>
            <a:solidFill>
              <a:schemeClr val="accent2">
                <a:lumMod val="40000"/>
                <a:lumOff val="60000"/>
              </a:schemeClr>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81038" y="365125"/>
            <a:ext cx="8543925" cy="184150"/>
          </a:xfrm>
        </p:spPr>
        <p:txBody>
          <a:bodyPr/>
          <a:lstStyle/>
          <a:p>
            <a:r>
              <a:rPr lang="en-US" sz="2400" smtClean="0"/>
              <a:t>Some best practice formulation principles</a:t>
            </a:r>
          </a:p>
        </p:txBody>
      </p:sp>
      <p:sp>
        <p:nvSpPr>
          <p:cNvPr id="43011" name="Content Placeholder 2"/>
          <p:cNvSpPr>
            <a:spLocks noGrp="1"/>
          </p:cNvSpPr>
          <p:nvPr>
            <p:ph idx="1"/>
          </p:nvPr>
        </p:nvSpPr>
        <p:spPr>
          <a:xfrm>
            <a:off x="681038" y="908050"/>
            <a:ext cx="8543925" cy="5268913"/>
          </a:xfrm>
        </p:spPr>
        <p:txBody>
          <a:bodyPr/>
          <a:lstStyle/>
          <a:p>
            <a:pPr marL="0" indent="0">
              <a:buFontTx/>
              <a:buNone/>
            </a:pPr>
            <a:r>
              <a:rPr lang="en-GB" sz="2400" smtClean="0"/>
              <a:t>‘Levels of distress among communities need to be understood less in terms of individual pathology and more as a response to relative deprivation and social injustice’ </a:t>
            </a:r>
            <a:r>
              <a:rPr lang="en-GB" sz="2000" smtClean="0"/>
              <a:t>(WHO, 2009</a:t>
            </a:r>
            <a:r>
              <a:rPr lang="en-GB" sz="2400" smtClean="0"/>
              <a:t>.)</a:t>
            </a:r>
          </a:p>
          <a:p>
            <a:pPr marL="0" indent="0">
              <a:buFontTx/>
              <a:buNone/>
            </a:pPr>
            <a:r>
              <a:rPr lang="en-GB" sz="2400" smtClean="0"/>
              <a:t>‘If Britain became as equal as the four most equal societies (Japan, Norway, Sweden and Finland), mental illness might be more than halved’ </a:t>
            </a:r>
            <a:r>
              <a:rPr lang="en-GB" sz="2000" smtClean="0"/>
              <a:t>(Wilkinson and Pickett, 2009.)</a:t>
            </a:r>
          </a:p>
          <a:p>
            <a:pPr marL="0" indent="0">
              <a:buFontTx/>
              <a:buNone/>
            </a:pPr>
            <a:endParaRPr lang="en-GB" sz="2000" smtClean="0"/>
          </a:p>
          <a:p>
            <a:pPr marL="0" indent="0">
              <a:buFontTx/>
              <a:buNone/>
            </a:pPr>
            <a:r>
              <a:rPr lang="en-US" sz="2000" smtClean="0"/>
              <a:t>‘</a:t>
            </a:r>
            <a:r>
              <a:rPr lang="en-US" sz="2400" i="1" smtClean="0"/>
              <a:t>Interventions will be ineffective if wider causal factors are located at an individual level, thus pathologising the service user and increasing their sense of hopelessness’ </a:t>
            </a:r>
            <a:r>
              <a:rPr lang="en-US" sz="2000" i="1" smtClean="0"/>
              <a:t>(</a:t>
            </a:r>
            <a:r>
              <a:rPr lang="en-US" sz="2000" smtClean="0"/>
              <a:t>p. 20.)</a:t>
            </a:r>
            <a:endParaRPr lang="en-US" sz="2000" i="1" smtClean="0"/>
          </a:p>
          <a:p>
            <a:pPr marL="0" indent="0">
              <a:buFontTx/>
              <a:buNone/>
            </a:pPr>
            <a:endParaRPr lang="en-GB" sz="2000" smtClean="0"/>
          </a:p>
          <a:p>
            <a:pPr marL="0" indent="0"/>
            <a:r>
              <a:rPr lang="en-US" sz="2400" i="1" smtClean="0"/>
              <a:t>Have a critical awareness of the wider societal context within which formulating takes place, even if this dimension is not explicitly included in every formulation </a:t>
            </a:r>
            <a:r>
              <a:rPr lang="en-US" sz="2000" i="1" smtClean="0"/>
              <a:t>(</a:t>
            </a:r>
            <a:r>
              <a:rPr lang="en-US" sz="2000" smtClean="0"/>
              <a:t>p.20.)</a:t>
            </a:r>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38200" y="274638"/>
            <a:ext cx="8229600" cy="633412"/>
          </a:xfrm>
        </p:spPr>
        <p:txBody>
          <a:bodyPr/>
          <a:lstStyle/>
          <a:p>
            <a:pPr eaLnBrk="1" hangingPunct="1"/>
            <a:r>
              <a:rPr lang="en-GB" sz="2400" smtClean="0"/>
              <a:t>Alternative models of mental distress </a:t>
            </a:r>
            <a:endParaRPr lang="en-US" sz="2400" smtClean="0"/>
          </a:p>
        </p:txBody>
      </p:sp>
      <p:sp>
        <p:nvSpPr>
          <p:cNvPr id="44035" name="Rectangle 3"/>
          <p:cNvSpPr>
            <a:spLocks noGrp="1" noChangeArrowheads="1"/>
          </p:cNvSpPr>
          <p:nvPr>
            <p:ph idx="1"/>
          </p:nvPr>
        </p:nvSpPr>
        <p:spPr>
          <a:xfrm>
            <a:off x="838200" y="908050"/>
            <a:ext cx="8229600" cy="5218113"/>
          </a:xfrm>
        </p:spPr>
        <p:txBody>
          <a:bodyPr/>
          <a:lstStyle/>
          <a:p>
            <a:pPr marL="0" indent="0" eaLnBrk="1" hangingPunct="1">
              <a:buFont typeface="Arial" charset="0"/>
              <a:buNone/>
            </a:pPr>
            <a:r>
              <a:rPr lang="en-GB" sz="2400" smtClean="0"/>
              <a:t>Editorial in the British Journal of Psychiatry  </a:t>
            </a:r>
          </a:p>
          <a:p>
            <a:pPr marL="0" indent="0" eaLnBrk="1" hangingPunct="1">
              <a:buFontTx/>
              <a:buNone/>
            </a:pPr>
            <a:endParaRPr lang="en-GB" sz="2400" i="1" smtClean="0">
              <a:cs typeface="Times New Roman" charset="0"/>
            </a:endParaRPr>
          </a:p>
          <a:p>
            <a:pPr marL="0" indent="0" eaLnBrk="1" hangingPunct="1">
              <a:buFontTx/>
              <a:buNone/>
            </a:pPr>
            <a:r>
              <a:rPr lang="en-GB" sz="2400" i="1" smtClean="0">
                <a:cs typeface="Times New Roman" charset="0"/>
              </a:rPr>
              <a:t>‘After decades of ignoring the…..effects of negative events in childhood, researchers have recently established that a broad range of adverse childhood events are significant risk factors for most mental health problems, including psychosis….T</a:t>
            </a:r>
            <a:r>
              <a:rPr lang="en-US" sz="2400" i="1" smtClean="0">
                <a:cs typeface="Times New Roman" charset="0"/>
              </a:rPr>
              <a:t>he implications of our having finally taken seriously the causal role of childhood adversity are profound</a:t>
            </a:r>
            <a:r>
              <a:rPr lang="en-US" sz="2400" smtClean="0">
                <a:cs typeface="Times New Roman" charset="0"/>
              </a:rPr>
              <a:t>’</a:t>
            </a:r>
            <a:r>
              <a:rPr lang="en-GB" sz="2400" smtClean="0"/>
              <a:t> (</a:t>
            </a:r>
            <a:r>
              <a:rPr lang="en-GB" sz="2000" smtClean="0"/>
              <a:t>Read and Bentall, 2012)</a:t>
            </a:r>
          </a:p>
          <a:p>
            <a:pPr marL="0" indent="0" eaLnBrk="1" hangingPunct="1">
              <a:buFontTx/>
              <a:buNone/>
            </a:pPr>
            <a:endParaRPr lang="en-GB" sz="20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838200" y="274638"/>
            <a:ext cx="8229600" cy="106362"/>
          </a:xfrm>
        </p:spPr>
        <p:txBody>
          <a:bodyPr rtlCol="0">
            <a:normAutofit fontScale="90000"/>
          </a:bodyPr>
          <a:lstStyle/>
          <a:p>
            <a:pPr eaLnBrk="1" fontAlgn="auto" hangingPunct="1">
              <a:spcAft>
                <a:spcPts val="0"/>
              </a:spcAft>
              <a:defRPr/>
            </a:pPr>
            <a:endParaRPr lang="en-US" altLang="en-US">
              <a:ea typeface="+mj-ea"/>
            </a:endParaRPr>
          </a:p>
        </p:txBody>
      </p:sp>
      <p:sp>
        <p:nvSpPr>
          <p:cNvPr id="45059" name="Rectangle 3"/>
          <p:cNvSpPr>
            <a:spLocks noGrp="1" noChangeArrowheads="1"/>
          </p:cNvSpPr>
          <p:nvPr>
            <p:ph idx="1"/>
          </p:nvPr>
        </p:nvSpPr>
        <p:spPr>
          <a:xfrm>
            <a:off x="838200" y="304800"/>
            <a:ext cx="8229600" cy="5821363"/>
          </a:xfrm>
        </p:spPr>
        <p:txBody>
          <a:bodyPr/>
          <a:lstStyle/>
          <a:p>
            <a:pPr eaLnBrk="1" hangingPunct="1">
              <a:lnSpc>
                <a:spcPct val="80000"/>
              </a:lnSpc>
            </a:pPr>
            <a:endParaRPr lang="en-GB" sz="2400" smtClean="0"/>
          </a:p>
          <a:p>
            <a:pPr eaLnBrk="1" hangingPunct="1">
              <a:lnSpc>
                <a:spcPct val="80000"/>
              </a:lnSpc>
            </a:pPr>
            <a:r>
              <a:rPr lang="en-GB" sz="2400" smtClean="0"/>
              <a:t>Childhood trauma, abuse and neglect is strongly linked to all psychiatric breakdown, including ‘psychosis’</a:t>
            </a:r>
          </a:p>
          <a:p>
            <a:pPr eaLnBrk="1" hangingPunct="1">
              <a:lnSpc>
                <a:spcPct val="80000"/>
              </a:lnSpc>
            </a:pPr>
            <a:r>
              <a:rPr lang="en-GB" sz="2400" smtClean="0"/>
              <a:t>Evidence of a dose-dependent relationship between the severity, number, and number of types of traumatic episodes, and the likelihood of psychosis (People abused as children are 9.3 times more likely to develop psychosis; risk rises to 48 times for the severest abuse (</a:t>
            </a:r>
            <a:r>
              <a:rPr lang="en-GB" sz="2000" smtClean="0"/>
              <a:t>Janssen et al, 2004)</a:t>
            </a:r>
            <a:r>
              <a:rPr lang="en-GB" sz="2400" smtClean="0"/>
              <a:t>; people who have experienced 3 kinds of abuse were 18 times more likely to be psychotic; 5 types of abuse = 193 times more likely (</a:t>
            </a:r>
            <a:r>
              <a:rPr lang="en-GB" sz="2000" smtClean="0"/>
              <a:t>Shevlin et al, 2007.)</a:t>
            </a:r>
          </a:p>
          <a:p>
            <a:pPr eaLnBrk="1" hangingPunct="1">
              <a:lnSpc>
                <a:spcPct val="80000"/>
              </a:lnSpc>
            </a:pPr>
            <a:r>
              <a:rPr lang="en-GB" sz="2400" smtClean="0"/>
              <a:t>The causal relationship holds in prospective studies and after controlling for gender, ethnicity, education, substance abuse, etc.</a:t>
            </a:r>
          </a:p>
          <a:p>
            <a:pPr eaLnBrk="1" hangingPunct="1">
              <a:lnSpc>
                <a:spcPct val="80000"/>
              </a:lnSpc>
            </a:pPr>
            <a:r>
              <a:rPr lang="en-GB" sz="2400" smtClean="0"/>
              <a:t>The content of delusions is often closely related to actual experiences of abuse (</a:t>
            </a:r>
            <a:r>
              <a:rPr lang="en-GB" sz="2000" smtClean="0"/>
              <a:t>Read et al, 2005</a:t>
            </a:r>
            <a:r>
              <a:rPr lang="en-GB" sz="2400" smtClean="0"/>
              <a:t>)</a:t>
            </a:r>
          </a:p>
          <a:p>
            <a:pPr eaLnBrk="1" hangingPunct="1"/>
            <a:endParaRPr lang="en-GB" sz="20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1038" y="365125"/>
            <a:ext cx="8543925" cy="471488"/>
          </a:xfrm>
        </p:spPr>
        <p:txBody>
          <a:bodyPr/>
          <a:lstStyle/>
          <a:p>
            <a:r>
              <a:rPr lang="en-GB" sz="2400" smtClean="0"/>
              <a:t>The trauma-informed model</a:t>
            </a:r>
          </a:p>
        </p:txBody>
      </p:sp>
      <p:sp>
        <p:nvSpPr>
          <p:cNvPr id="46083" name="Content Placeholder 2"/>
          <p:cNvSpPr>
            <a:spLocks noGrp="1"/>
          </p:cNvSpPr>
          <p:nvPr>
            <p:ph idx="1"/>
          </p:nvPr>
        </p:nvSpPr>
        <p:spPr>
          <a:xfrm>
            <a:off x="681038" y="981075"/>
            <a:ext cx="8543925" cy="5195888"/>
          </a:xfrm>
        </p:spPr>
        <p:txBody>
          <a:bodyPr/>
          <a:lstStyle/>
          <a:p>
            <a:pPr marL="0" indent="0" eaLnBrk="1" hangingPunct="1">
              <a:lnSpc>
                <a:spcPct val="80000"/>
              </a:lnSpc>
              <a:buFont typeface="Arial" charset="0"/>
              <a:buNone/>
            </a:pPr>
            <a:r>
              <a:rPr lang="en-GB" sz="2400" smtClean="0"/>
              <a:t>The emerging ‘trauma-informed’ model recognises the causal role of trauma and adversity in all human systems organisations (psychiatric, addictions, criminal justice, social care.) </a:t>
            </a:r>
          </a:p>
          <a:p>
            <a:pPr marL="0" indent="0" eaLnBrk="1" hangingPunct="1">
              <a:lnSpc>
                <a:spcPct val="80000"/>
              </a:lnSpc>
              <a:buFont typeface="Arial" charset="0"/>
              <a:buNone/>
            </a:pPr>
            <a:endParaRPr lang="en-GB" sz="2400" smtClean="0"/>
          </a:p>
          <a:p>
            <a:pPr marL="0" indent="0" eaLnBrk="1" hangingPunct="1">
              <a:lnSpc>
                <a:spcPct val="80000"/>
              </a:lnSpc>
              <a:buFont typeface="Arial" charset="0"/>
              <a:buNone/>
            </a:pPr>
            <a:r>
              <a:rPr lang="en-GB" sz="2400" smtClean="0"/>
              <a:t>It also acknowledges that many interventions may be re-traumatising.</a:t>
            </a:r>
          </a:p>
          <a:p>
            <a:pPr marL="0" indent="0" eaLnBrk="1" hangingPunct="1">
              <a:lnSpc>
                <a:spcPct val="80000"/>
              </a:lnSpc>
              <a:buFont typeface="Arial" charset="0"/>
              <a:buNone/>
            </a:pPr>
            <a:endParaRPr lang="en-GB" sz="2400" smtClean="0"/>
          </a:p>
          <a:p>
            <a:pPr marL="0" indent="0" eaLnBrk="1" hangingPunct="1">
              <a:lnSpc>
                <a:spcPct val="80000"/>
              </a:lnSpc>
              <a:buFont typeface="Arial" charset="0"/>
              <a:buNone/>
            </a:pPr>
            <a:r>
              <a:rPr lang="en-GB" sz="2400" smtClean="0"/>
              <a:t>Psychiatric ‘symptoms’ are in fact evolved survival strategies – adaptive at the time but they have outlived their usefulness</a:t>
            </a:r>
          </a:p>
          <a:p>
            <a:pPr marL="0" indent="0" eaLnBrk="1" hangingPunct="1">
              <a:lnSpc>
                <a:spcPct val="80000"/>
              </a:lnSpc>
              <a:buFont typeface="Arial" charset="0"/>
              <a:buNone/>
            </a:pPr>
            <a:endParaRPr lang="en-GB" sz="2400" smtClean="0"/>
          </a:p>
          <a:p>
            <a:pPr marL="0" indent="0" eaLnBrk="1" hangingPunct="1">
              <a:lnSpc>
                <a:spcPct val="80000"/>
              </a:lnSpc>
              <a:buFont typeface="Arial" charset="0"/>
              <a:buNone/>
            </a:pPr>
            <a:r>
              <a:rPr lang="en-GB" sz="2400" smtClean="0"/>
              <a:t>A 3 stage approach (education and stabilisation; trauma processing; reconnecting to one’s life) underpins all therapeutic work</a:t>
            </a:r>
          </a:p>
          <a:p>
            <a:pPr marL="0" indent="0" eaLnBrk="1" hangingPunct="1">
              <a:buFont typeface="Arial" charset="0"/>
              <a:buNone/>
            </a:pPr>
            <a:r>
              <a:rPr lang="en-GB" sz="2000" smtClean="0"/>
              <a:t>(Dillon, Johnstone and Longden 2012</a:t>
            </a:r>
            <a:r>
              <a:rPr lang="en-GB" sz="2400" smtClean="0"/>
              <a:t>)</a:t>
            </a:r>
          </a:p>
          <a:p>
            <a:pPr marL="0" indent="0" eaLnBrk="1" hangingPunct="1">
              <a:buFont typeface="Arial" charset="0"/>
              <a:buNone/>
            </a:pPr>
            <a:endParaRPr lang="en-GB" sz="2400" smtClean="0"/>
          </a:p>
          <a:p>
            <a:pPr marL="0" indent="0" eaLnBrk="1" hangingPunct="1">
              <a:buFont typeface="Arial" charset="0"/>
              <a:buNone/>
            </a:pPr>
            <a:endParaRPr lang="en-GB" sz="2400" smtClean="0"/>
          </a:p>
          <a:p>
            <a:pPr marL="0" indent="0" eaLnBrk="1" hangingPunct="1">
              <a:buFontTx/>
              <a:buNone/>
            </a:pPr>
            <a:endParaRPr lang="en-GB" sz="2400" smtClean="0"/>
          </a:p>
          <a:p>
            <a:pPr marL="0" indent="0" eaLnBrk="1" hangingPunct="1">
              <a:buFontTx/>
              <a:buNone/>
            </a:pPr>
            <a:endParaRPr lang="en-GB" sz="240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81038" y="365125"/>
            <a:ext cx="8543925" cy="255588"/>
          </a:xfrm>
        </p:spPr>
        <p:txBody>
          <a:bodyPr/>
          <a:lstStyle/>
          <a:p>
            <a:endParaRPr lang="en-US" smtClean="0"/>
          </a:p>
        </p:txBody>
      </p:sp>
      <p:sp>
        <p:nvSpPr>
          <p:cNvPr id="47107" name="Content Placeholder 2"/>
          <p:cNvSpPr>
            <a:spLocks noGrp="1"/>
          </p:cNvSpPr>
          <p:nvPr>
            <p:ph idx="1"/>
          </p:nvPr>
        </p:nvSpPr>
        <p:spPr>
          <a:xfrm>
            <a:off x="681038" y="620713"/>
            <a:ext cx="8543925" cy="5556250"/>
          </a:xfrm>
        </p:spPr>
        <p:txBody>
          <a:bodyPr/>
          <a:lstStyle/>
          <a:p>
            <a:pPr marL="0" indent="0">
              <a:buFont typeface="Arial" charset="0"/>
              <a:buNone/>
            </a:pPr>
            <a:r>
              <a:rPr lang="en-GB" sz="2400" smtClean="0"/>
              <a:t>An emerging evidence base from neuroscience and attachment theory shows how trauma creates a state of high arousal when stems from the overwhelming of coping mechanisms in response to extreme stress. ‘Complex’ trauma is cumulative, synergistic and interpersonally generated. Early interactions with caregivers are crucial in later relationship formation and emotional regulation. Trauma memories are processed differently, unintegrated from autobiographical narrative, and not ‘labelled’ with time and place. Dissociative responses to extreme stress, when it is not possible to fight or flee, include hearing voices, panic attacks, mood swings, unusual beliefs, flashbacks and so on. ‘Symptoms’ are best understood as survival strategies, necessary at the time but not adaptive in present circumstances. A trauma-informed environment seeks to minimise triggering and establish safety across all areas of service delivery, on a cross-diagnostic basis (including addictions.) </a:t>
            </a:r>
            <a:r>
              <a:rPr lang="en-GB" sz="2000" smtClean="0">
                <a:hlinkClick r:id="rId2"/>
              </a:rPr>
              <a:t>www.asca.org.au</a:t>
            </a:r>
            <a:r>
              <a:rPr lang="en-GB" sz="2000" smtClean="0"/>
              <a:t>  </a:t>
            </a:r>
            <a:endParaRPr lang="en-GB" sz="240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681038" y="365125"/>
            <a:ext cx="8543925" cy="471488"/>
          </a:xfrm>
        </p:spPr>
        <p:txBody>
          <a:bodyPr/>
          <a:lstStyle/>
          <a:p>
            <a:r>
              <a:rPr lang="en-GB" sz="2400" smtClean="0"/>
              <a:t>Trauma-informed formulation</a:t>
            </a:r>
          </a:p>
        </p:txBody>
      </p:sp>
      <p:sp>
        <p:nvSpPr>
          <p:cNvPr id="48131" name="Content Placeholder 2"/>
          <p:cNvSpPr>
            <a:spLocks noGrp="1"/>
          </p:cNvSpPr>
          <p:nvPr>
            <p:ph idx="1"/>
          </p:nvPr>
        </p:nvSpPr>
        <p:spPr>
          <a:xfrm>
            <a:off x="681038" y="836613"/>
            <a:ext cx="8543925" cy="5340350"/>
          </a:xfrm>
        </p:spPr>
        <p:txBody>
          <a:bodyPr/>
          <a:lstStyle/>
          <a:p>
            <a:pPr eaLnBrk="1" hangingPunct="1"/>
            <a:endParaRPr lang="en-GB" sz="2400" smtClean="0"/>
          </a:p>
          <a:p>
            <a:pPr eaLnBrk="1" hangingPunct="1"/>
            <a:r>
              <a:rPr lang="en-GB" sz="2400" smtClean="0"/>
              <a:t>Considers the possible role of trauma and abuse</a:t>
            </a:r>
          </a:p>
          <a:p>
            <a:pPr eaLnBrk="1" hangingPunct="1"/>
            <a:r>
              <a:rPr lang="en-GB" sz="2400" smtClean="0"/>
              <a:t>Considers possible role of services in compounding the difficulties </a:t>
            </a:r>
            <a:endParaRPr lang="en-GB" sz="2000" smtClean="0"/>
          </a:p>
          <a:p>
            <a:pPr>
              <a:buFont typeface="Arial" charset="0"/>
              <a:buNone/>
            </a:pPr>
            <a:endParaRPr lang="en-GB" sz="2400" smtClean="0"/>
          </a:p>
          <a:p>
            <a:pPr>
              <a:buFont typeface="Arial" charset="0"/>
              <a:buNone/>
            </a:pPr>
            <a:r>
              <a:rPr lang="en-GB" sz="2400" smtClean="0"/>
              <a:t>‘…..the potentially traumatising effects of medical and psychiatric interventions’ (</a:t>
            </a:r>
            <a:r>
              <a:rPr lang="en-GB" sz="2000" smtClean="0"/>
              <a:t>p.14)</a:t>
            </a:r>
          </a:p>
          <a:p>
            <a:pPr>
              <a:buFont typeface="Arial" charset="0"/>
              <a:buNone/>
            </a:pPr>
            <a:endParaRPr lang="en-GB" sz="2400" smtClean="0"/>
          </a:p>
          <a:p>
            <a:pPr>
              <a:buFont typeface="Arial" charset="0"/>
              <a:buNone/>
            </a:pPr>
            <a:r>
              <a:rPr lang="en-GB" sz="2400" smtClean="0"/>
              <a:t>Trauma-informed formulations can help us to make sense of people’s distress, to bear witness to survivors’ stories, and to develop a shared framework for recovery</a:t>
            </a:r>
          </a:p>
          <a:p>
            <a:pPr>
              <a:buFont typeface="Arial" charset="0"/>
              <a:buNone/>
            </a:pPr>
            <a:endParaRPr lang="en-GB" sz="2400" smtClean="0"/>
          </a:p>
          <a:p>
            <a:pPr>
              <a:buFont typeface="Arial" charset="0"/>
              <a:buNone/>
            </a:pPr>
            <a:endParaRPr lang="en-GB" sz="2400" smtClean="0"/>
          </a:p>
          <a:p>
            <a:pPr>
              <a:buFont typeface="Arial" charset="0"/>
              <a:buNone/>
            </a:pPr>
            <a:endParaRPr lang="en-GB" sz="240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81038" y="365125"/>
            <a:ext cx="8543925" cy="615950"/>
          </a:xfrm>
        </p:spPr>
        <p:txBody>
          <a:bodyPr/>
          <a:lstStyle/>
          <a:p>
            <a:endParaRPr lang="en-US" smtClean="0"/>
          </a:p>
        </p:txBody>
      </p:sp>
      <p:sp>
        <p:nvSpPr>
          <p:cNvPr id="49155" name="Content Placeholder 2"/>
          <p:cNvSpPr>
            <a:spLocks noGrp="1"/>
          </p:cNvSpPr>
          <p:nvPr>
            <p:ph idx="1"/>
          </p:nvPr>
        </p:nvSpPr>
        <p:spPr>
          <a:xfrm>
            <a:off x="681038" y="981075"/>
            <a:ext cx="8543925" cy="5195888"/>
          </a:xfrm>
        </p:spPr>
        <p:txBody>
          <a:bodyPr/>
          <a:lstStyle/>
          <a:p>
            <a:pPr marL="0" indent="0">
              <a:buFontTx/>
              <a:buNone/>
            </a:pPr>
            <a:r>
              <a:rPr lang="en-GB" sz="2400" smtClean="0"/>
              <a:t>The meta-message of a best practice psychological formulation is:</a:t>
            </a:r>
          </a:p>
          <a:p>
            <a:pPr marL="0" indent="0">
              <a:buFontTx/>
              <a:buNone/>
            </a:pPr>
            <a:r>
              <a:rPr lang="en-GB" sz="2400" smtClean="0"/>
              <a:t>‘</a:t>
            </a:r>
            <a:r>
              <a:rPr lang="en-GB" sz="2400" i="1" smtClean="0"/>
              <a:t>You are experiencing a normal reaction to abnormal circumstances’</a:t>
            </a:r>
          </a:p>
          <a:p>
            <a:pPr marL="0" indent="0">
              <a:buFontTx/>
              <a:buNone/>
            </a:pPr>
            <a:r>
              <a:rPr lang="en-GB" sz="2400" i="1" smtClean="0"/>
              <a:t>‘Anyone else who had been through the same events might well have ended up reacting in the same way’</a:t>
            </a:r>
          </a:p>
          <a:p>
            <a:pPr marL="0" indent="0">
              <a:buFontTx/>
              <a:buNone/>
            </a:pPr>
            <a:endParaRPr lang="en-GB" sz="2400" i="1" smtClean="0"/>
          </a:p>
          <a:p>
            <a:pPr marL="0" indent="0">
              <a:buFontTx/>
              <a:buNone/>
            </a:pPr>
            <a:r>
              <a:rPr lang="en-GB" sz="2400" smtClean="0"/>
              <a:t>A simple but radical and empowering message in the context of the dominance of the biomedical model of emotional distress</a:t>
            </a:r>
          </a:p>
          <a:p>
            <a:pPr marL="0" indent="0">
              <a:buFontTx/>
              <a:buNone/>
            </a:pPr>
            <a:endParaRPr lang="en-GB" sz="2400" smtClean="0"/>
          </a:p>
          <a:p>
            <a:pPr marL="0" indent="0">
              <a:buFontTx/>
              <a:buNone/>
            </a:pPr>
            <a:r>
              <a:rPr lang="en-GB" sz="2400" smtClean="0"/>
              <a:t>BUT – formulation is only one kind of narrative, with a certain amount of recognition and credibility within services. There are many others.</a:t>
            </a:r>
          </a:p>
          <a:p>
            <a:pPr marL="0" indent="0">
              <a:buFontTx/>
              <a:buNone/>
            </a:pPr>
            <a:endParaRPr lang="en-GB" sz="2400" smtClean="0"/>
          </a:p>
          <a:p>
            <a:pPr marL="0" indent="0">
              <a:buFont typeface="Arial" charset="0"/>
              <a:buNone/>
            </a:pPr>
            <a:endParaRPr lang="en-GB" sz="240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681038" y="365125"/>
            <a:ext cx="8543925" cy="184150"/>
          </a:xfrm>
        </p:spPr>
        <p:txBody>
          <a:bodyPr/>
          <a:lstStyle/>
          <a:p>
            <a:endParaRPr lang="en-US" smtClean="0"/>
          </a:p>
        </p:txBody>
      </p:sp>
      <p:sp>
        <p:nvSpPr>
          <p:cNvPr id="50179" name="Content Placeholder 2"/>
          <p:cNvSpPr>
            <a:spLocks noGrp="1"/>
          </p:cNvSpPr>
          <p:nvPr>
            <p:ph idx="1"/>
          </p:nvPr>
        </p:nvSpPr>
        <p:spPr>
          <a:xfrm>
            <a:off x="681038" y="549275"/>
            <a:ext cx="8543925" cy="5627688"/>
          </a:xfrm>
        </p:spPr>
        <p:txBody>
          <a:bodyPr/>
          <a:lstStyle/>
          <a:p>
            <a:pPr marL="0" indent="0">
              <a:buFont typeface="Arial" charset="0"/>
              <a:buNone/>
            </a:pPr>
            <a:endParaRPr lang="en-GB" smtClean="0"/>
          </a:p>
          <a:p>
            <a:pPr marL="0" indent="0">
              <a:buFont typeface="Arial" charset="0"/>
              <a:buNone/>
            </a:pPr>
            <a:endParaRPr lang="en-GB" smtClean="0"/>
          </a:p>
        </p:txBody>
      </p:sp>
      <p:pic>
        <p:nvPicPr>
          <p:cNvPr id="50180" name="Picture 1"/>
          <p:cNvPicPr>
            <a:picLocks noChangeAspect="1"/>
          </p:cNvPicPr>
          <p:nvPr/>
        </p:nvPicPr>
        <p:blipFill>
          <a:blip r:embed="rId2" cstate="print"/>
          <a:srcRect/>
          <a:stretch>
            <a:fillRect/>
          </a:stretch>
        </p:blipFill>
        <p:spPr bwMode="auto">
          <a:xfrm>
            <a:off x="2792413" y="620713"/>
            <a:ext cx="4392612" cy="5903912"/>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81038" y="365125"/>
            <a:ext cx="8543925" cy="471488"/>
          </a:xfrm>
        </p:spPr>
        <p:txBody>
          <a:bodyPr/>
          <a:lstStyle/>
          <a:p>
            <a:endParaRPr lang="en-US" smtClean="0"/>
          </a:p>
        </p:txBody>
      </p:sp>
      <p:sp>
        <p:nvSpPr>
          <p:cNvPr id="51203" name="Content Placeholder 2"/>
          <p:cNvSpPr>
            <a:spLocks noGrp="1"/>
          </p:cNvSpPr>
          <p:nvPr>
            <p:ph idx="1"/>
          </p:nvPr>
        </p:nvSpPr>
        <p:spPr>
          <a:xfrm>
            <a:off x="681038" y="981075"/>
            <a:ext cx="8543925" cy="5195888"/>
          </a:xfrm>
        </p:spPr>
        <p:txBody>
          <a:bodyPr/>
          <a:lstStyle/>
          <a:p>
            <a:pPr marL="0" indent="0">
              <a:buFont typeface="Arial" charset="0"/>
              <a:buNone/>
            </a:pPr>
            <a:r>
              <a:rPr lang="en-GB" sz="2400" i="1" smtClean="0"/>
              <a:t>‘If the authors of the diagnostic manuals are admitting that psychiatric diagnoses are not supported by evidence, then no one should be forced to accept them. If many mental health workers are openly questioning diagnosis and saying we need a different and better system, then service users and carers should be allowed to do so too. This book is about choice. It is about giving people the information to make up their own minds, and exploring alternatives for those who wish to do so.’</a:t>
            </a:r>
          </a:p>
          <a:p>
            <a:pPr marL="0" indent="0">
              <a:buFont typeface="Arial" charset="0"/>
              <a:buNone/>
            </a:pPr>
            <a:endParaRPr lang="en-GB" sz="2400" i="1" smtClean="0"/>
          </a:p>
          <a:p>
            <a:pPr marL="0" indent="0">
              <a:buFont typeface="Arial" charset="0"/>
              <a:buNone/>
            </a:pPr>
            <a:r>
              <a:rPr lang="en-GB" sz="2400" smtClean="0"/>
              <a:t>The radical alternative to psychiatric diagnosis: listening to people’s stories.</a:t>
            </a:r>
          </a:p>
          <a:p>
            <a:pPr marL="0" indent="0">
              <a:buFont typeface="Arial" charset="0"/>
              <a:buNone/>
            </a:pPr>
            <a:endParaRPr lang="en-GB" sz="2400" smtClean="0"/>
          </a:p>
          <a:p>
            <a:pPr marL="0" indent="0">
              <a:buFont typeface="Arial" charset="0"/>
              <a:buNone/>
            </a:pPr>
            <a:endParaRPr lang="en-GB" sz="2400" smtClean="0"/>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81038" y="365125"/>
            <a:ext cx="8543925" cy="687388"/>
          </a:xfrm>
        </p:spPr>
        <p:txBody>
          <a:bodyPr/>
          <a:lstStyle/>
          <a:p>
            <a:r>
              <a:rPr lang="en-GB" sz="2400" smtClean="0"/>
              <a:t>An example of some relatively small but important changes….</a:t>
            </a:r>
          </a:p>
        </p:txBody>
      </p:sp>
      <p:sp>
        <p:nvSpPr>
          <p:cNvPr id="52227" name="Content Placeholder 2"/>
          <p:cNvSpPr>
            <a:spLocks noGrp="1"/>
          </p:cNvSpPr>
          <p:nvPr>
            <p:ph idx="1"/>
          </p:nvPr>
        </p:nvSpPr>
        <p:spPr>
          <a:xfrm>
            <a:off x="681038" y="1412875"/>
            <a:ext cx="8543925" cy="4764088"/>
          </a:xfrm>
        </p:spPr>
        <p:txBody>
          <a:bodyPr/>
          <a:lstStyle/>
          <a:p>
            <a:pPr marL="142875" indent="0" eaLnBrk="1" hangingPunct="1">
              <a:buFont typeface="Arial" charset="0"/>
              <a:buNone/>
            </a:pPr>
            <a:r>
              <a:rPr lang="en-GB" sz="2400" smtClean="0"/>
              <a:t>Poor mental and physical health is recognised as a cause and consequence of social deprivation and inequality across Cwm Taf, which is the most deprived Health Board in Wales. 13% of the population is in contact with mental health services – the highest proportion in Wales.  Localities like Merthyr Tydfil are recognised as amongst the most deprived in the UK.</a:t>
            </a:r>
          </a:p>
          <a:p>
            <a:pPr marL="142875" indent="0" eaLnBrk="1" hangingPunct="1">
              <a:buFont typeface="Arial" charset="0"/>
              <a:buNone/>
            </a:pPr>
            <a:endParaRPr lang="en-GB" sz="2400" smtClean="0"/>
          </a:p>
          <a:p>
            <a:pPr marL="142875" lvl="1" indent="0" eaLnBrk="1" hangingPunct="1">
              <a:buFont typeface="Arial" charset="0"/>
              <a:buNone/>
            </a:pPr>
            <a:r>
              <a:rPr lang="en-GB" smtClean="0"/>
              <a:t>The majority of service users have a histories of multiple traumas in childhood and adulthood, usually compounded by poverty, social exclusion, and physical disability. </a:t>
            </a:r>
          </a:p>
          <a:p>
            <a:pPr marL="142875" indent="0">
              <a:buFont typeface="Arial" charset="0"/>
              <a:buNone/>
            </a:pPr>
            <a:endParaRPr lang="en-GB" sz="240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1038" y="365125"/>
            <a:ext cx="8543925" cy="471488"/>
          </a:xfrm>
        </p:spPr>
        <p:txBody>
          <a:bodyPr/>
          <a:lstStyle/>
          <a:p>
            <a:r>
              <a:rPr lang="en-GB" sz="2400" smtClean="0"/>
              <a:t>Over the last five years……</a:t>
            </a:r>
          </a:p>
        </p:txBody>
      </p:sp>
      <p:sp>
        <p:nvSpPr>
          <p:cNvPr id="53251" name="Content Placeholder 2"/>
          <p:cNvSpPr>
            <a:spLocks noGrp="1"/>
          </p:cNvSpPr>
          <p:nvPr>
            <p:ph idx="1"/>
          </p:nvPr>
        </p:nvSpPr>
        <p:spPr>
          <a:xfrm>
            <a:off x="681038" y="836613"/>
            <a:ext cx="8543925" cy="5340350"/>
          </a:xfrm>
        </p:spPr>
        <p:txBody>
          <a:bodyPr/>
          <a:lstStyle/>
          <a:p>
            <a:pPr marL="0" indent="0">
              <a:buFontTx/>
              <a:buNone/>
            </a:pPr>
            <a:endParaRPr lang="en-GB" sz="2400" smtClean="0"/>
          </a:p>
          <a:p>
            <a:pPr marL="0" indent="0">
              <a:buFontTx/>
              <a:buNone/>
            </a:pPr>
            <a:r>
              <a:rPr lang="en-GB" sz="2400" smtClean="0"/>
              <a:t>Regular team formulation meetings facilitated by psychologists are now running in:</a:t>
            </a:r>
          </a:p>
          <a:p>
            <a:pPr marL="0" indent="0"/>
            <a:r>
              <a:rPr lang="en-GB" sz="2400" smtClean="0"/>
              <a:t>All 5 CMHTS</a:t>
            </a:r>
          </a:p>
          <a:p>
            <a:pPr marL="0" indent="0"/>
            <a:r>
              <a:rPr lang="en-GB" sz="2400" smtClean="0"/>
              <a:t>Both AO teams</a:t>
            </a:r>
          </a:p>
          <a:p>
            <a:pPr marL="0" indent="0"/>
            <a:r>
              <a:rPr lang="en-GB" sz="2400" smtClean="0"/>
              <a:t>Rehab unit and wards</a:t>
            </a:r>
          </a:p>
          <a:p>
            <a:pPr marL="0" indent="0"/>
            <a:r>
              <a:rPr lang="en-GB" sz="2400" smtClean="0"/>
              <a:t>Inpatient wards</a:t>
            </a:r>
          </a:p>
          <a:p>
            <a:pPr marL="0" indent="0">
              <a:buFont typeface="Arial" charset="0"/>
              <a:buNone/>
            </a:pPr>
            <a:endParaRPr lang="en-GB" sz="2400" smtClean="0"/>
          </a:p>
          <a:p>
            <a:pPr marL="0" indent="0">
              <a:buFont typeface="Arial" charset="0"/>
              <a:buNone/>
            </a:pPr>
            <a:r>
              <a:rPr lang="en-GB" sz="2400" smtClean="0"/>
              <a:t>Formulations are trauma-informed</a:t>
            </a:r>
          </a:p>
          <a:p>
            <a:pPr marL="0" indent="0">
              <a:buFont typeface="Arial" charset="0"/>
              <a:buNone/>
            </a:pPr>
            <a:r>
              <a:rPr lang="en-GB" sz="2400" smtClean="0"/>
              <a:t>A one day conference in 2013 led to management recognition of the importance of adopting a trauma-informed perspective in the work of the Mental Health Directorate.</a:t>
            </a:r>
          </a:p>
          <a:p>
            <a:pPr marL="0" indent="0">
              <a:buFont typeface="Arial" charset="0"/>
              <a:buNone/>
            </a:pPr>
            <a:endParaRPr lang="en-GB" sz="24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81038" y="365125"/>
            <a:ext cx="8543925" cy="255588"/>
          </a:xfrm>
        </p:spPr>
        <p:txBody>
          <a:bodyPr/>
          <a:lstStyle/>
          <a:p>
            <a:endParaRPr lang="en-US" smtClean="0"/>
          </a:p>
        </p:txBody>
      </p:sp>
      <p:sp>
        <p:nvSpPr>
          <p:cNvPr id="54275" name="Content Placeholder 2"/>
          <p:cNvSpPr>
            <a:spLocks noGrp="1"/>
          </p:cNvSpPr>
          <p:nvPr>
            <p:ph idx="1"/>
          </p:nvPr>
        </p:nvSpPr>
        <p:spPr>
          <a:xfrm>
            <a:off x="415925" y="836613"/>
            <a:ext cx="9074150" cy="5340350"/>
          </a:xfrm>
        </p:spPr>
        <p:txBody>
          <a:bodyPr/>
          <a:lstStyle/>
          <a:p>
            <a:pPr marL="0" indent="0">
              <a:buFont typeface="Arial" charset="0"/>
              <a:buNone/>
            </a:pPr>
            <a:endParaRPr lang="en-GB" sz="2400" smtClean="0"/>
          </a:p>
          <a:p>
            <a:pPr marL="0" indent="0" eaLnBrk="1" hangingPunct="1"/>
            <a:r>
              <a:rPr lang="en-GB" sz="2400" smtClean="0">
                <a:cs typeface="Arial" charset="0"/>
              </a:rPr>
              <a:t>‘Stabilisation packs’ with psychoeducational material about the impact of trauma and emotional regulation skills are in regular use in all teams  </a:t>
            </a:r>
          </a:p>
          <a:p>
            <a:pPr marL="0" indent="0" eaLnBrk="1" hangingPunct="1"/>
            <a:r>
              <a:rPr lang="en-GB" sz="2400" smtClean="0">
                <a:cs typeface="Arial" charset="0"/>
              </a:rPr>
              <a:t>Stabilisation groups piloted and due to be rolled out in all 4 localities</a:t>
            </a:r>
          </a:p>
          <a:p>
            <a:pPr marL="0" indent="0" eaLnBrk="1" hangingPunct="1"/>
            <a:r>
              <a:rPr lang="en-GB" sz="2400" smtClean="0">
                <a:cs typeface="Arial" charset="0"/>
              </a:rPr>
              <a:t>Training on disclosure and trauma-informed perspectives has been delivered to junior doctors, CMHTs and other teams</a:t>
            </a:r>
          </a:p>
          <a:p>
            <a:pPr marL="0" indent="0" eaLnBrk="1" hangingPunct="1"/>
            <a:r>
              <a:rPr lang="en-GB" sz="2400" smtClean="0">
                <a:cs typeface="Arial" charset="0"/>
              </a:rPr>
              <a:t>A rolling programme of sexual abuse survivor groups for women, delivered by a multi-disciplinary staff group, runs across all 4 localities</a:t>
            </a:r>
          </a:p>
          <a:p>
            <a:pPr marL="0" indent="0" eaLnBrk="1" hangingPunct="1"/>
            <a:endParaRPr lang="en-GB" sz="2400" smtClean="0">
              <a:cs typeface="Arial" charset="0"/>
            </a:endParaRPr>
          </a:p>
          <a:p>
            <a:pPr marL="0" indent="0" eaLnBrk="1" hangingPunct="1">
              <a:buFont typeface="Arial" charset="0"/>
              <a:buNone/>
            </a:pPr>
            <a:r>
              <a:rPr lang="en-GB" sz="2400" smtClean="0">
                <a:cs typeface="Arial" charset="0"/>
              </a:rPr>
              <a:t>See free download of this month’s Clinical Psychology Forum at </a:t>
            </a:r>
          </a:p>
          <a:p>
            <a:pPr marL="0" indent="0" eaLnBrk="1" hangingPunct="1">
              <a:buFont typeface="Arial" charset="0"/>
              <a:buNone/>
            </a:pPr>
            <a:r>
              <a:rPr lang="en-GB" sz="2400" smtClean="0">
                <a:cs typeface="Arial" charset="0"/>
              </a:rPr>
              <a:t>www.bps.org.uk/cpf275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81038" y="365125"/>
            <a:ext cx="8543925" cy="542925"/>
          </a:xfrm>
        </p:spPr>
        <p:txBody>
          <a:bodyPr/>
          <a:lstStyle/>
          <a:p>
            <a:r>
              <a:rPr lang="en-US" sz="2400" smtClean="0"/>
              <a:t>An opportunity to support this once-in-a-generation process</a:t>
            </a:r>
          </a:p>
        </p:txBody>
      </p:sp>
      <p:sp>
        <p:nvSpPr>
          <p:cNvPr id="55299" name="Content Placeholder 2"/>
          <p:cNvSpPr>
            <a:spLocks noGrp="1"/>
          </p:cNvSpPr>
          <p:nvPr>
            <p:ph idx="1"/>
          </p:nvPr>
        </p:nvSpPr>
        <p:spPr>
          <a:xfrm>
            <a:off x="681038" y="908050"/>
            <a:ext cx="8543925" cy="5268913"/>
          </a:xfrm>
        </p:spPr>
        <p:txBody>
          <a:bodyPr/>
          <a:lstStyle/>
          <a:p>
            <a:pPr marL="0" indent="0">
              <a:buFont typeface="Arial" charset="0"/>
              <a:buNone/>
            </a:pPr>
            <a:endParaRPr lang="en-GB" sz="2400" smtClean="0"/>
          </a:p>
          <a:p>
            <a:pPr marL="0" indent="0">
              <a:buFont typeface="Arial" charset="0"/>
              <a:buNone/>
            </a:pPr>
            <a:r>
              <a:rPr lang="en-GB" sz="2400" smtClean="0"/>
              <a:t>‘The knowledge of horrible events periodically intrudes into public awareness but is rarely retained for long….Clinicians know  the privileged moment of insight when repressed ideas, feelings, and memories surface into consciousness….Victims who have been silenced begin to reveal their secrets…. Survivors challenge us to reconnect fragments, to reconstruct history, to make meaning of their present symptoms in the light of past events.’</a:t>
            </a:r>
          </a:p>
          <a:p>
            <a:pPr marL="0" indent="0">
              <a:buFont typeface="Arial" charset="0"/>
              <a:buNone/>
            </a:pPr>
            <a:endParaRPr lang="en-GB" sz="2400" smtClean="0"/>
          </a:p>
          <a:p>
            <a:pPr marL="0" indent="0">
              <a:buFont typeface="Arial" charset="0"/>
              <a:buNone/>
            </a:pPr>
            <a:r>
              <a:rPr lang="en-GB" sz="2400" smtClean="0"/>
              <a:t>Judith Herman </a:t>
            </a:r>
            <a:r>
              <a:rPr lang="en-GB" sz="2000" smtClean="0"/>
              <a:t>(1992) </a:t>
            </a:r>
            <a:r>
              <a:rPr lang="en-GB" sz="2400" smtClean="0"/>
              <a:t>‘Trauma and recovery’</a:t>
            </a:r>
            <a:endParaRPr lang="en-GB" sz="2000" smtClean="0"/>
          </a:p>
          <a:p>
            <a:pPr marL="0" indent="0">
              <a:buFont typeface="Arial" charset="0"/>
              <a:buNone/>
            </a:pPr>
            <a:endParaRPr lang="en-GB" sz="2400" smtClean="0"/>
          </a:p>
          <a:p>
            <a:pPr marL="0" indent="0">
              <a:buFont typeface="Arial" charset="0"/>
              <a:buNone/>
            </a:pPr>
            <a:endParaRPr lang="en-GB" sz="240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681038" y="365125"/>
            <a:ext cx="8543925" cy="471488"/>
          </a:xfrm>
        </p:spPr>
        <p:txBody>
          <a:bodyPr/>
          <a:lstStyle/>
          <a:p>
            <a:r>
              <a:rPr lang="en-US" sz="2400" smtClean="0"/>
              <a:t>‘Sticking your neck out when it matters’…. </a:t>
            </a:r>
            <a:r>
              <a:rPr lang="en-US" sz="2800" smtClean="0"/>
              <a:t>It matters</a:t>
            </a:r>
          </a:p>
        </p:txBody>
      </p:sp>
      <p:sp>
        <p:nvSpPr>
          <p:cNvPr id="56323" name="Content Placeholder 2"/>
          <p:cNvSpPr>
            <a:spLocks noGrp="1"/>
          </p:cNvSpPr>
          <p:nvPr>
            <p:ph idx="1"/>
          </p:nvPr>
        </p:nvSpPr>
        <p:spPr>
          <a:xfrm>
            <a:off x="681038" y="1125538"/>
            <a:ext cx="8543925" cy="5051425"/>
          </a:xfrm>
        </p:spPr>
        <p:txBody>
          <a:bodyPr/>
          <a:lstStyle/>
          <a:p>
            <a:pPr marL="0" indent="0">
              <a:buFont typeface="Arial" charset="0"/>
              <a:buNone/>
            </a:pPr>
            <a:r>
              <a:rPr lang="en-GB" sz="2400" smtClean="0"/>
              <a:t>‘I’ve always thought that psychologists and people in the helping professions generally can be pretty chicken-hearted when it comes to political issues. I should re-phrase that probably, it’s not because they are cowards, or they are anything reprehensible… it’s because people who come into this kind of job are on the whole menders and compromisers or believers in being nice to people…and I think when you get down to political activities with a small p those aren’t the most useful characteristics. You’ve certainly got to be able to be diplomatic, you’ve go to be able to see where the lines of influence run, but you’ve got to be prepared to stick your neck out when it matters.’</a:t>
            </a:r>
          </a:p>
          <a:p>
            <a:pPr marL="0" indent="0">
              <a:buFont typeface="Arial" charset="0"/>
              <a:buNone/>
            </a:pPr>
            <a:r>
              <a:rPr lang="en-GB" sz="2400" smtClean="0"/>
              <a:t>http://www.davidsmail.info/moloney.htm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1038" y="0"/>
            <a:ext cx="8543925" cy="765175"/>
          </a:xfrm>
        </p:spPr>
        <p:txBody>
          <a:bodyPr/>
          <a:lstStyle/>
          <a:p>
            <a:pPr eaLnBrk="1" hangingPunct="1"/>
            <a:r>
              <a:rPr lang="en-GB" sz="2800" b="1" smtClean="0"/>
              <a:t>Resources </a:t>
            </a:r>
          </a:p>
        </p:txBody>
      </p:sp>
      <p:sp>
        <p:nvSpPr>
          <p:cNvPr id="57347" name="Rectangle 3"/>
          <p:cNvSpPr>
            <a:spLocks noGrp="1" noChangeArrowheads="1"/>
          </p:cNvSpPr>
          <p:nvPr>
            <p:ph idx="1"/>
          </p:nvPr>
        </p:nvSpPr>
        <p:spPr>
          <a:xfrm>
            <a:off x="415925" y="549275"/>
            <a:ext cx="9074150" cy="5832475"/>
          </a:xfrm>
        </p:spPr>
        <p:txBody>
          <a:bodyPr/>
          <a:lstStyle/>
          <a:p>
            <a:pPr marL="0" indent="0" eaLnBrk="1" hangingPunct="1">
              <a:buFont typeface="Arial" charset="0"/>
              <a:buNone/>
            </a:pPr>
            <a:r>
              <a:rPr lang="en-GB" sz="1800" smtClean="0"/>
              <a:t>Johnstone, L (2000) (2</a:t>
            </a:r>
            <a:r>
              <a:rPr lang="en-GB" sz="1800" baseline="30000" smtClean="0"/>
              <a:t>nd</a:t>
            </a:r>
            <a:r>
              <a:rPr lang="en-GB" sz="1800" smtClean="0"/>
              <a:t> edn) Users and abusers of psychiatry: a critical look at psychiatric practice. Routledge</a:t>
            </a:r>
          </a:p>
          <a:p>
            <a:pPr marL="0" indent="0" eaLnBrk="1" hangingPunct="1">
              <a:buFont typeface="Arial" charset="0"/>
              <a:buNone/>
            </a:pPr>
            <a:r>
              <a:rPr lang="en-GB" sz="1800" smtClean="0"/>
              <a:t>Johnstone, L and Dallos, R (2013) ‘Formulation in psychology and psychotherapy: making sense of people’s problems.’ 2</a:t>
            </a:r>
            <a:r>
              <a:rPr lang="en-GB" sz="1800" baseline="30000" smtClean="0"/>
              <a:t>nd</a:t>
            </a:r>
            <a:r>
              <a:rPr lang="en-GB" sz="1800" smtClean="0"/>
              <a:t> edn Routledge</a:t>
            </a:r>
          </a:p>
          <a:p>
            <a:pPr marL="0" indent="0" eaLnBrk="1" hangingPunct="1">
              <a:buFont typeface="Arial" charset="0"/>
              <a:buNone/>
            </a:pPr>
            <a:r>
              <a:rPr lang="en-GB" sz="1800" smtClean="0"/>
              <a:t>‘Medicine’s big new battle ground: does mental illness really exist?’  The Observer 12.5.13 </a:t>
            </a:r>
            <a:r>
              <a:rPr lang="en-GB" sz="1800" u="sng" smtClean="0">
                <a:hlinkClick r:id="rId2"/>
              </a:rPr>
              <a:t>http://www.theguardian.com/society/2013/may/12/medicine-dsm5-row-does-mental-illness-exist</a:t>
            </a:r>
            <a:endParaRPr lang="en-GB" sz="1800" smtClean="0"/>
          </a:p>
          <a:p>
            <a:pPr marL="0" indent="0" eaLnBrk="1" hangingPunct="1">
              <a:buFont typeface="Arial" charset="0"/>
              <a:buNone/>
            </a:pPr>
            <a:r>
              <a:rPr lang="en-GB" sz="1800" smtClean="0"/>
              <a:t> Eleanor Longden, formerly diagnosed with schizophrenia and now a researcher and campaigner, gives an inspiring TED talk at </a:t>
            </a:r>
            <a:r>
              <a:rPr lang="en-GB" sz="1800" u="sng" smtClean="0">
                <a:hlinkClick r:id="rId3"/>
              </a:rPr>
              <a:t>http://www.ted.com/talks/eleanor_longden_the_voices_in_my_head.html</a:t>
            </a:r>
            <a:endParaRPr lang="en-GB" sz="1800" smtClean="0"/>
          </a:p>
          <a:p>
            <a:pPr marL="0" indent="0" eaLnBrk="1" hangingPunct="1">
              <a:buFont typeface="Arial" charset="0"/>
              <a:buNone/>
            </a:pPr>
            <a:r>
              <a:rPr lang="en-GB" sz="1800" smtClean="0"/>
              <a:t> An equally inspiring talk by Jacqui Dillon, chair of the Hearing Voices Network in England </a:t>
            </a:r>
            <a:r>
              <a:rPr lang="en-GB" sz="1800" u="sng" smtClean="0">
                <a:hlinkClick r:id="rId4"/>
              </a:rPr>
              <a:t>http://www.youtube.com/watch?v=JHzHliy5yeQ</a:t>
            </a:r>
            <a:endParaRPr lang="en-GB" sz="1800" smtClean="0"/>
          </a:p>
          <a:p>
            <a:pPr marL="0" indent="0" eaLnBrk="1" hangingPunct="1">
              <a:buFont typeface="Arial" charset="0"/>
              <a:buNone/>
            </a:pPr>
            <a:r>
              <a:rPr lang="en-GB" sz="1800" smtClean="0"/>
              <a:t> Talk by two psychologists from the Salomons course on ‘Is life a disease?’ </a:t>
            </a:r>
            <a:r>
              <a:rPr lang="en-GB" sz="1800" u="sng" smtClean="0">
                <a:hlinkClick r:id="rId5"/>
              </a:rPr>
              <a:t>http://www.youtube.com/watch?v=XQxORhtHiow</a:t>
            </a:r>
            <a:r>
              <a:rPr lang="en-GB" sz="1800" smtClean="0"/>
              <a:t> </a:t>
            </a:r>
          </a:p>
          <a:p>
            <a:pPr marL="0" indent="0" eaLnBrk="1" hangingPunct="1">
              <a:buFont typeface="Arial" charset="0"/>
              <a:buNone/>
            </a:pPr>
            <a:r>
              <a:rPr lang="en-GB" sz="1800" smtClean="0"/>
              <a:t>  Blog on </a:t>
            </a:r>
            <a:r>
              <a:rPr lang="en-GB" sz="1800" u="sng" smtClean="0">
                <a:hlinkClick r:id="rId6"/>
              </a:rPr>
              <a:t>www.madinamerica.com</a:t>
            </a:r>
            <a:r>
              <a:rPr lang="en-GB" sz="1800" smtClean="0"/>
              <a:t>/author/ljohnstone by Lucy Johnstone critiquing diagnosis and promoting formulation as an alternative, plus many other articles on the </a:t>
            </a:r>
            <a:r>
              <a:rPr lang="en-GB" sz="1800" u="sng" smtClean="0">
                <a:hlinkClick r:id="rId6"/>
              </a:rPr>
              <a:t>www.madinamerica.com</a:t>
            </a:r>
            <a:r>
              <a:rPr lang="en-GB" sz="1800" smtClean="0"/>
              <a:t> site</a:t>
            </a:r>
          </a:p>
          <a:p>
            <a:pPr marL="0" indent="0" eaLnBrk="1" hangingPunct="1">
              <a:lnSpc>
                <a:spcPct val="100000"/>
              </a:lnSpc>
              <a:buFont typeface="Arial" charset="0"/>
              <a:buNone/>
            </a:pPr>
            <a:r>
              <a:rPr lang="en-GB" sz="1800" smtClean="0"/>
              <a:t>Johnstone, L Diagnosis and formulation (2013) In (eds) J Cromby, D Harper and P Reavey </a:t>
            </a:r>
            <a:r>
              <a:rPr lang="en-GB" sz="1800" i="1" smtClean="0"/>
              <a:t>Understanding mental health and distress: Beyond abnormal psychology </a:t>
            </a:r>
            <a:r>
              <a:rPr lang="en-GB" sz="1800" smtClean="0"/>
              <a:t>Palgrave Macmillan </a:t>
            </a:r>
            <a:r>
              <a:rPr lang="en-GB" sz="3800" smtClean="0"/>
              <a:t> </a:t>
            </a:r>
          </a:p>
          <a:p>
            <a:pPr marL="0" indent="0" eaLnBrk="1" hangingPunct="1">
              <a:lnSpc>
                <a:spcPct val="100000"/>
              </a:lnSpc>
            </a:pPr>
            <a:endParaRPr lang="en-GB" sz="2000" smtClean="0"/>
          </a:p>
          <a:p>
            <a:pPr marL="0" indent="0" eaLnBrk="1" hangingPunct="1">
              <a:lnSpc>
                <a:spcPct val="80000"/>
              </a:lnSpc>
              <a:buFont typeface="Arial" charset="0"/>
              <a:buNone/>
            </a:pPr>
            <a:endParaRPr lang="en-GB" sz="2000" smtClean="0"/>
          </a:p>
        </p:txBody>
      </p:sp>
    </p:spTree>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1490</TotalTime>
  <Words>3674</Words>
  <Application>Microsoft Office PowerPoint</Application>
  <PresentationFormat>A4 Paper (210x297 mm)</PresentationFormat>
  <Paragraphs>230</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ＭＳ Ｐゴシック</vt:lpstr>
      <vt:lpstr>Arial</vt:lpstr>
      <vt:lpstr>Calibri</vt:lpstr>
      <vt:lpstr>Calibri Light</vt:lpstr>
      <vt:lpstr>Times New Roman</vt:lpstr>
      <vt:lpstr>Default Design</vt:lpstr>
      <vt:lpstr>Speaking our minds as clinical psychologists  Birmingham 2015</vt:lpstr>
      <vt:lpstr>Outline of talk</vt:lpstr>
      <vt:lpstr>PowerPoint Presentation</vt:lpstr>
      <vt:lpstr>PowerPoint Presentation</vt:lpstr>
      <vt:lpstr>The DSM 5 disaster </vt:lpstr>
      <vt:lpstr>‘Western psychiatry is in crisis’</vt:lpstr>
      <vt:lpstr>Why is the diagnosis debate so important?</vt:lpstr>
      <vt:lpstr>PowerPoint Presentation</vt:lpstr>
      <vt:lpstr>The Recovery model</vt:lpstr>
      <vt:lpstr>PowerPoint Presentation</vt:lpstr>
      <vt:lpstr>The ‘ACE’ (Adverse Childhood Experiences) studies</vt:lpstr>
      <vt:lpstr>PowerPoint Presentation</vt:lpstr>
      <vt:lpstr>PowerPoint Presentation</vt:lpstr>
      <vt:lpstr>So….what are clinical psychologists doing about all this?</vt:lpstr>
      <vt:lpstr>PowerPoint Presentation</vt:lpstr>
      <vt:lpstr>PowerPoint Presentation</vt:lpstr>
      <vt:lpstr>PowerPoint Presentation</vt:lpstr>
      <vt:lpstr>So what stops us from speaking our minds?</vt:lpstr>
      <vt:lpstr>The challenge/compromise/avoid dilemma…..</vt:lpstr>
      <vt:lpstr>PowerPoint Presentation</vt:lpstr>
      <vt:lpstr>PowerPoint Presentation</vt:lpstr>
      <vt:lpstr>But sometimes we do rise to the challenge! Some recent examples…. </vt:lpstr>
      <vt:lpstr>DCP/BPS consultation response 2011</vt:lpstr>
      <vt:lpstr>DCP Position Statement on Classification 2013</vt:lpstr>
      <vt:lpstr>As you can see….we are winning! </vt:lpstr>
      <vt:lpstr>Shared theme of recent DCP documents</vt:lpstr>
      <vt:lpstr>We’re obviously winning here too! </vt:lpstr>
      <vt:lpstr>  Good practice guidelines on the use of psychological formulation 2011  Best practice formulation …. ‘Is not premised on a functional psychiatric diagnosis (eg schizophrenia, personality disorder)’ (p.20)   </vt:lpstr>
      <vt:lpstr>Some best practice formulation principles</vt:lpstr>
      <vt:lpstr>Alternative models of mental distress </vt:lpstr>
      <vt:lpstr>PowerPoint Presentation</vt:lpstr>
      <vt:lpstr>The trauma-informed model</vt:lpstr>
      <vt:lpstr>PowerPoint Presentation</vt:lpstr>
      <vt:lpstr>Trauma-informed formulation</vt:lpstr>
      <vt:lpstr>PowerPoint Presentation</vt:lpstr>
      <vt:lpstr>PowerPoint Presentation</vt:lpstr>
      <vt:lpstr>PowerPoint Presentation</vt:lpstr>
      <vt:lpstr>An example of some relatively small but important changes….</vt:lpstr>
      <vt:lpstr>Over the last five years……</vt:lpstr>
      <vt:lpstr>PowerPoint Presentation</vt:lpstr>
      <vt:lpstr>An opportunity to support this once-in-a-generation process</vt:lpstr>
      <vt:lpstr>‘Sticking your neck out when it matters’…. It matters</vt:lpstr>
      <vt:lpstr>Resources </vt:lpstr>
    </vt:vector>
  </TitlesOfParts>
  <Company>uob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Psychiatric diagnosis: a critical overview</dc:title>
  <dc:creator>Lucy</dc:creator>
  <cp:lastModifiedBy>Microsoft account</cp:lastModifiedBy>
  <cp:revision>552</cp:revision>
  <dcterms:created xsi:type="dcterms:W3CDTF">2006-09-21T13:45:24Z</dcterms:created>
  <dcterms:modified xsi:type="dcterms:W3CDTF">2023-02-25T16:19:48Z</dcterms:modified>
</cp:coreProperties>
</file>